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86" r:id="rId2"/>
    <p:sldId id="257" r:id="rId3"/>
    <p:sldId id="292" r:id="rId4"/>
    <p:sldId id="295" r:id="rId5"/>
    <p:sldId id="296" r:id="rId6"/>
    <p:sldId id="291" r:id="rId7"/>
    <p:sldId id="297" r:id="rId8"/>
    <p:sldId id="300" r:id="rId9"/>
    <p:sldId id="299" r:id="rId10"/>
    <p:sldId id="298" r:id="rId11"/>
    <p:sldId id="301" r:id="rId12"/>
    <p:sldId id="305" r:id="rId13"/>
    <p:sldId id="304" r:id="rId14"/>
    <p:sldId id="306" r:id="rId15"/>
    <p:sldId id="303" r:id="rId16"/>
    <p:sldId id="307" r:id="rId17"/>
    <p:sldId id="308" r:id="rId18"/>
    <p:sldId id="311" r:id="rId19"/>
    <p:sldId id="310" r:id="rId20"/>
    <p:sldId id="309" r:id="rId21"/>
    <p:sldId id="313" r:id="rId22"/>
    <p:sldId id="312" r:id="rId23"/>
    <p:sldId id="287" r:id="rId24"/>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p15:clr>
            <a:srgbClr val="A4A3A4"/>
          </p15:clr>
        </p15:guide>
        <p15:guide id="2" pos="386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75" autoAdjust="0"/>
    <p:restoredTop sz="94906" autoAdjust="0"/>
  </p:normalViewPr>
  <p:slideViewPr>
    <p:cSldViewPr snapToGrid="0">
      <p:cViewPr>
        <p:scale>
          <a:sx n="80" d="100"/>
          <a:sy n="80" d="100"/>
        </p:scale>
        <p:origin x="773" y="48"/>
      </p:cViewPr>
      <p:guideLst>
        <p:guide orient="horz" pos="2137"/>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7E2A63-CABF-406F-81A8-D510197AF45D}" type="datetimeFigureOut">
              <a:rPr lang="en-IN" smtClean="0"/>
              <a:t>12-02-2024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EEA18D-0E92-4ADA-96C6-1364E1659EBF}" type="slidenum">
              <a:rPr lang="en-IN" smtClean="0"/>
              <a:t>‹#›</a:t>
            </a:fld>
            <a:endParaRPr lang="en-IN"/>
          </a:p>
        </p:txBody>
      </p:sp>
    </p:spTree>
    <p:extLst>
      <p:ext uri="{BB962C8B-B14F-4D97-AF65-F5344CB8AC3E}">
        <p14:creationId xmlns:p14="http://schemas.microsoft.com/office/powerpoint/2010/main" val="3064947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3B507-3E61-AE5F-6392-39EC71F5BF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86F1FFC-01FD-B9D7-E305-28145B13F1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11C4092-6981-69E2-7935-605BD4C7572F}"/>
              </a:ext>
            </a:extLst>
          </p:cNvPr>
          <p:cNvSpPr>
            <a:spLocks noGrp="1"/>
          </p:cNvSpPr>
          <p:nvPr>
            <p:ph type="dt" sz="half" idx="10"/>
          </p:nvPr>
        </p:nvSpPr>
        <p:spPr/>
        <p:txBody>
          <a:bodyPr/>
          <a:lstStyle/>
          <a:p>
            <a:fld id="{51A4C275-2736-4214-A002-4235206C54D6}" type="datetime1">
              <a:rPr lang="en-IN" smtClean="0"/>
              <a:t>12-02-2024</a:t>
            </a:fld>
            <a:endParaRPr lang="en-IN"/>
          </a:p>
        </p:txBody>
      </p:sp>
      <p:sp>
        <p:nvSpPr>
          <p:cNvPr id="5" name="Footer Placeholder 4">
            <a:extLst>
              <a:ext uri="{FF2B5EF4-FFF2-40B4-BE49-F238E27FC236}">
                <a16:creationId xmlns:a16="http://schemas.microsoft.com/office/drawing/2014/main" id="{555C131B-591C-6D6A-AE90-97A0B4935F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A129A2-7484-00E8-1DB6-338F8577F06F}"/>
              </a:ext>
            </a:extLst>
          </p:cNvPr>
          <p:cNvSpPr>
            <a:spLocks noGrp="1"/>
          </p:cNvSpPr>
          <p:nvPr>
            <p:ph type="sldNum" sz="quarter" idx="12"/>
          </p:nvPr>
        </p:nvSpPr>
        <p:spPr/>
        <p:txBody>
          <a:bodyPr/>
          <a:lstStyle/>
          <a:p>
            <a:fld id="{514D2DD9-43E1-46A5-AB67-9993B6A18FD5}" type="slidenum">
              <a:rPr lang="en-IN" smtClean="0"/>
              <a:t>‹#›</a:t>
            </a:fld>
            <a:endParaRPr lang="en-IN"/>
          </a:p>
        </p:txBody>
      </p:sp>
    </p:spTree>
    <p:extLst>
      <p:ext uri="{BB962C8B-B14F-4D97-AF65-F5344CB8AC3E}">
        <p14:creationId xmlns:p14="http://schemas.microsoft.com/office/powerpoint/2010/main" val="2942514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F87DA-4540-99C2-189C-B8E86B5416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2447D8-4765-788B-16A3-9AC064EC15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44659C-483A-179C-C6CE-11B932B829C9}"/>
              </a:ext>
            </a:extLst>
          </p:cNvPr>
          <p:cNvSpPr>
            <a:spLocks noGrp="1"/>
          </p:cNvSpPr>
          <p:nvPr>
            <p:ph type="dt" sz="half" idx="10"/>
          </p:nvPr>
        </p:nvSpPr>
        <p:spPr/>
        <p:txBody>
          <a:bodyPr/>
          <a:lstStyle/>
          <a:p>
            <a:fld id="{717007C1-01FD-477E-AA78-A514EC89A20D}" type="datetime1">
              <a:rPr lang="en-IN" smtClean="0"/>
              <a:t>12-02-2024</a:t>
            </a:fld>
            <a:endParaRPr lang="en-IN"/>
          </a:p>
        </p:txBody>
      </p:sp>
      <p:sp>
        <p:nvSpPr>
          <p:cNvPr id="5" name="Footer Placeholder 4">
            <a:extLst>
              <a:ext uri="{FF2B5EF4-FFF2-40B4-BE49-F238E27FC236}">
                <a16:creationId xmlns:a16="http://schemas.microsoft.com/office/drawing/2014/main" id="{27507C15-1A94-0945-FBA8-843D42F773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42D56E-D6F2-5C7F-09FE-E8541BCEE3F3}"/>
              </a:ext>
            </a:extLst>
          </p:cNvPr>
          <p:cNvSpPr>
            <a:spLocks noGrp="1"/>
          </p:cNvSpPr>
          <p:nvPr>
            <p:ph type="sldNum" sz="quarter" idx="12"/>
          </p:nvPr>
        </p:nvSpPr>
        <p:spPr/>
        <p:txBody>
          <a:bodyPr/>
          <a:lstStyle/>
          <a:p>
            <a:fld id="{514D2DD9-43E1-46A5-AB67-9993B6A18FD5}" type="slidenum">
              <a:rPr lang="en-IN" smtClean="0"/>
              <a:t>‹#›</a:t>
            </a:fld>
            <a:endParaRPr lang="en-IN"/>
          </a:p>
        </p:txBody>
      </p:sp>
    </p:spTree>
    <p:extLst>
      <p:ext uri="{BB962C8B-B14F-4D97-AF65-F5344CB8AC3E}">
        <p14:creationId xmlns:p14="http://schemas.microsoft.com/office/powerpoint/2010/main" val="3144788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58E91F-5309-8318-028F-81FA6ECA45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3C59936-80FC-500E-D566-B5C851CB75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39C84C-FD99-9BCB-B8E3-8340112FF79B}"/>
              </a:ext>
            </a:extLst>
          </p:cNvPr>
          <p:cNvSpPr>
            <a:spLocks noGrp="1"/>
          </p:cNvSpPr>
          <p:nvPr>
            <p:ph type="dt" sz="half" idx="10"/>
          </p:nvPr>
        </p:nvSpPr>
        <p:spPr/>
        <p:txBody>
          <a:bodyPr/>
          <a:lstStyle/>
          <a:p>
            <a:fld id="{509E58C8-6651-4222-9219-3891FBAED192}" type="datetime1">
              <a:rPr lang="en-IN" smtClean="0"/>
              <a:t>12-02-2024</a:t>
            </a:fld>
            <a:endParaRPr lang="en-IN"/>
          </a:p>
        </p:txBody>
      </p:sp>
      <p:sp>
        <p:nvSpPr>
          <p:cNvPr id="5" name="Footer Placeholder 4">
            <a:extLst>
              <a:ext uri="{FF2B5EF4-FFF2-40B4-BE49-F238E27FC236}">
                <a16:creationId xmlns:a16="http://schemas.microsoft.com/office/drawing/2014/main" id="{25AE3D8D-5004-07FE-732C-3A57B0A431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4A6A86-6C3E-5083-033E-CE5F1341E749}"/>
              </a:ext>
            </a:extLst>
          </p:cNvPr>
          <p:cNvSpPr>
            <a:spLocks noGrp="1"/>
          </p:cNvSpPr>
          <p:nvPr>
            <p:ph type="sldNum" sz="quarter" idx="12"/>
          </p:nvPr>
        </p:nvSpPr>
        <p:spPr/>
        <p:txBody>
          <a:bodyPr/>
          <a:lstStyle/>
          <a:p>
            <a:fld id="{514D2DD9-43E1-46A5-AB67-9993B6A18FD5}" type="slidenum">
              <a:rPr lang="en-IN" smtClean="0"/>
              <a:t>‹#›</a:t>
            </a:fld>
            <a:endParaRPr lang="en-IN"/>
          </a:p>
        </p:txBody>
      </p:sp>
    </p:spTree>
    <p:extLst>
      <p:ext uri="{BB962C8B-B14F-4D97-AF65-F5344CB8AC3E}">
        <p14:creationId xmlns:p14="http://schemas.microsoft.com/office/powerpoint/2010/main" val="44416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DBA02-037E-2D4D-618F-D58484DDF2A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141808-A794-82F4-5A01-43FDC8B669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BBF0F3-5D5D-48A4-C14E-A3BA60B51951}"/>
              </a:ext>
            </a:extLst>
          </p:cNvPr>
          <p:cNvSpPr>
            <a:spLocks noGrp="1"/>
          </p:cNvSpPr>
          <p:nvPr>
            <p:ph type="dt" sz="half" idx="10"/>
          </p:nvPr>
        </p:nvSpPr>
        <p:spPr/>
        <p:txBody>
          <a:bodyPr/>
          <a:lstStyle/>
          <a:p>
            <a:fld id="{BE543B82-C74B-454F-8FE6-82F0BD36C52E}" type="datetime1">
              <a:rPr lang="en-IN" smtClean="0"/>
              <a:t>12-02-2024</a:t>
            </a:fld>
            <a:endParaRPr lang="en-IN"/>
          </a:p>
        </p:txBody>
      </p:sp>
      <p:sp>
        <p:nvSpPr>
          <p:cNvPr id="5" name="Footer Placeholder 4">
            <a:extLst>
              <a:ext uri="{FF2B5EF4-FFF2-40B4-BE49-F238E27FC236}">
                <a16:creationId xmlns:a16="http://schemas.microsoft.com/office/drawing/2014/main" id="{BF9B3A62-C4D3-18ED-AB03-B4677F2B61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84B0D0-CAC9-C74C-DCC5-477C18EB003D}"/>
              </a:ext>
            </a:extLst>
          </p:cNvPr>
          <p:cNvSpPr>
            <a:spLocks noGrp="1"/>
          </p:cNvSpPr>
          <p:nvPr>
            <p:ph type="sldNum" sz="quarter" idx="12"/>
          </p:nvPr>
        </p:nvSpPr>
        <p:spPr/>
        <p:txBody>
          <a:bodyPr/>
          <a:lstStyle/>
          <a:p>
            <a:fld id="{514D2DD9-43E1-46A5-AB67-9993B6A18FD5}" type="slidenum">
              <a:rPr lang="en-IN" smtClean="0"/>
              <a:t>‹#›</a:t>
            </a:fld>
            <a:endParaRPr lang="en-IN"/>
          </a:p>
        </p:txBody>
      </p:sp>
    </p:spTree>
    <p:extLst>
      <p:ext uri="{BB962C8B-B14F-4D97-AF65-F5344CB8AC3E}">
        <p14:creationId xmlns:p14="http://schemas.microsoft.com/office/powerpoint/2010/main" val="684872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1F80-7F40-C033-6C30-EA7C0C1FAC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B3B6A59-2206-6089-A8F5-A38714F219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8F978E-E3DD-45C4-5B89-0243D146340D}"/>
              </a:ext>
            </a:extLst>
          </p:cNvPr>
          <p:cNvSpPr>
            <a:spLocks noGrp="1"/>
          </p:cNvSpPr>
          <p:nvPr>
            <p:ph type="dt" sz="half" idx="10"/>
          </p:nvPr>
        </p:nvSpPr>
        <p:spPr/>
        <p:txBody>
          <a:bodyPr/>
          <a:lstStyle/>
          <a:p>
            <a:fld id="{421CFA37-AB3E-4898-AD1D-E5EA1370D0BB}" type="datetime1">
              <a:rPr lang="en-IN" smtClean="0"/>
              <a:t>12-02-2024</a:t>
            </a:fld>
            <a:endParaRPr lang="en-IN"/>
          </a:p>
        </p:txBody>
      </p:sp>
      <p:sp>
        <p:nvSpPr>
          <p:cNvPr id="5" name="Footer Placeholder 4">
            <a:extLst>
              <a:ext uri="{FF2B5EF4-FFF2-40B4-BE49-F238E27FC236}">
                <a16:creationId xmlns:a16="http://schemas.microsoft.com/office/drawing/2014/main" id="{255EAA22-564B-20D7-F67F-F19EDC283B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685C1D-D4C4-8DC8-93DF-9B704B558581}"/>
              </a:ext>
            </a:extLst>
          </p:cNvPr>
          <p:cNvSpPr>
            <a:spLocks noGrp="1"/>
          </p:cNvSpPr>
          <p:nvPr>
            <p:ph type="sldNum" sz="quarter" idx="12"/>
          </p:nvPr>
        </p:nvSpPr>
        <p:spPr/>
        <p:txBody>
          <a:bodyPr/>
          <a:lstStyle/>
          <a:p>
            <a:fld id="{514D2DD9-43E1-46A5-AB67-9993B6A18FD5}" type="slidenum">
              <a:rPr lang="en-IN" smtClean="0"/>
              <a:t>‹#›</a:t>
            </a:fld>
            <a:endParaRPr lang="en-IN"/>
          </a:p>
        </p:txBody>
      </p:sp>
    </p:spTree>
    <p:extLst>
      <p:ext uri="{BB962C8B-B14F-4D97-AF65-F5344CB8AC3E}">
        <p14:creationId xmlns:p14="http://schemas.microsoft.com/office/powerpoint/2010/main" val="2496026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AC6A9-B9B1-D696-3DB7-4612DA6931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A524E5-35FB-2406-226D-DAEA9C2CE0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EB5849C-742E-B8D3-0141-A803BF8911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0202C2-1EF1-CBEC-F31D-C7470CE45562}"/>
              </a:ext>
            </a:extLst>
          </p:cNvPr>
          <p:cNvSpPr>
            <a:spLocks noGrp="1"/>
          </p:cNvSpPr>
          <p:nvPr>
            <p:ph type="dt" sz="half" idx="10"/>
          </p:nvPr>
        </p:nvSpPr>
        <p:spPr/>
        <p:txBody>
          <a:bodyPr/>
          <a:lstStyle/>
          <a:p>
            <a:fld id="{82D30DE3-979D-43E9-8A41-8A0080EF827C}" type="datetime1">
              <a:rPr lang="en-IN" smtClean="0"/>
              <a:t>12-02-2024</a:t>
            </a:fld>
            <a:endParaRPr lang="en-IN"/>
          </a:p>
        </p:txBody>
      </p:sp>
      <p:sp>
        <p:nvSpPr>
          <p:cNvPr id="6" name="Footer Placeholder 5">
            <a:extLst>
              <a:ext uri="{FF2B5EF4-FFF2-40B4-BE49-F238E27FC236}">
                <a16:creationId xmlns:a16="http://schemas.microsoft.com/office/drawing/2014/main" id="{7724929A-881A-FD6D-BB5E-27760A79F7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5BD0E3-912F-AE2B-CF19-F91D551CDBF1}"/>
              </a:ext>
            </a:extLst>
          </p:cNvPr>
          <p:cNvSpPr>
            <a:spLocks noGrp="1"/>
          </p:cNvSpPr>
          <p:nvPr>
            <p:ph type="sldNum" sz="quarter" idx="12"/>
          </p:nvPr>
        </p:nvSpPr>
        <p:spPr/>
        <p:txBody>
          <a:bodyPr/>
          <a:lstStyle/>
          <a:p>
            <a:fld id="{514D2DD9-43E1-46A5-AB67-9993B6A18FD5}" type="slidenum">
              <a:rPr lang="en-IN" smtClean="0"/>
              <a:t>‹#›</a:t>
            </a:fld>
            <a:endParaRPr lang="en-IN"/>
          </a:p>
        </p:txBody>
      </p:sp>
    </p:spTree>
    <p:extLst>
      <p:ext uri="{BB962C8B-B14F-4D97-AF65-F5344CB8AC3E}">
        <p14:creationId xmlns:p14="http://schemas.microsoft.com/office/powerpoint/2010/main" val="3404465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C1F24-33CE-610C-D794-DE311A285F8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D4C8068-8DE4-EBC0-B7FC-AC1B60F11F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F13057-150E-F448-F46B-E08FA0B2C9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4942DA7-4B25-3401-AD7A-550C0E83DE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4A5E1E-67AB-FF8F-EDA7-3BB8CB928C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0C24B53-8B48-50FF-0A56-198CA3575CB2}"/>
              </a:ext>
            </a:extLst>
          </p:cNvPr>
          <p:cNvSpPr>
            <a:spLocks noGrp="1"/>
          </p:cNvSpPr>
          <p:nvPr>
            <p:ph type="dt" sz="half" idx="10"/>
          </p:nvPr>
        </p:nvSpPr>
        <p:spPr/>
        <p:txBody>
          <a:bodyPr/>
          <a:lstStyle/>
          <a:p>
            <a:fld id="{0609A4FD-A101-4328-BD01-1A21AA551B26}" type="datetime1">
              <a:rPr lang="en-IN" smtClean="0"/>
              <a:t>12-02-2024</a:t>
            </a:fld>
            <a:endParaRPr lang="en-IN"/>
          </a:p>
        </p:txBody>
      </p:sp>
      <p:sp>
        <p:nvSpPr>
          <p:cNvPr id="8" name="Footer Placeholder 7">
            <a:extLst>
              <a:ext uri="{FF2B5EF4-FFF2-40B4-BE49-F238E27FC236}">
                <a16:creationId xmlns:a16="http://schemas.microsoft.com/office/drawing/2014/main" id="{84EE3D74-E136-5E67-C14F-238C5263425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B1CFCA4-8631-A5D4-22D3-02497C7D0BD7}"/>
              </a:ext>
            </a:extLst>
          </p:cNvPr>
          <p:cNvSpPr>
            <a:spLocks noGrp="1"/>
          </p:cNvSpPr>
          <p:nvPr>
            <p:ph type="sldNum" sz="quarter" idx="12"/>
          </p:nvPr>
        </p:nvSpPr>
        <p:spPr/>
        <p:txBody>
          <a:bodyPr/>
          <a:lstStyle/>
          <a:p>
            <a:fld id="{514D2DD9-43E1-46A5-AB67-9993B6A18FD5}" type="slidenum">
              <a:rPr lang="en-IN" smtClean="0"/>
              <a:t>‹#›</a:t>
            </a:fld>
            <a:endParaRPr lang="en-IN"/>
          </a:p>
        </p:txBody>
      </p:sp>
    </p:spTree>
    <p:extLst>
      <p:ext uri="{BB962C8B-B14F-4D97-AF65-F5344CB8AC3E}">
        <p14:creationId xmlns:p14="http://schemas.microsoft.com/office/powerpoint/2010/main" val="143760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03646-10C9-C93E-62B7-8551A4D980F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4AC60B9-2F61-5049-C2D1-45CD7A08AB7B}"/>
              </a:ext>
            </a:extLst>
          </p:cNvPr>
          <p:cNvSpPr>
            <a:spLocks noGrp="1"/>
          </p:cNvSpPr>
          <p:nvPr>
            <p:ph type="dt" sz="half" idx="10"/>
          </p:nvPr>
        </p:nvSpPr>
        <p:spPr/>
        <p:txBody>
          <a:bodyPr/>
          <a:lstStyle/>
          <a:p>
            <a:fld id="{BEADDC43-A941-42BE-B1C2-DC6E287DD39E}" type="datetime1">
              <a:rPr lang="en-IN" smtClean="0"/>
              <a:t>12-02-2024</a:t>
            </a:fld>
            <a:endParaRPr lang="en-IN"/>
          </a:p>
        </p:txBody>
      </p:sp>
      <p:sp>
        <p:nvSpPr>
          <p:cNvPr id="4" name="Footer Placeholder 3">
            <a:extLst>
              <a:ext uri="{FF2B5EF4-FFF2-40B4-BE49-F238E27FC236}">
                <a16:creationId xmlns:a16="http://schemas.microsoft.com/office/drawing/2014/main" id="{09B2ADE0-2271-260B-D299-5A1C97A7CED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52B95F5-FAA6-DCA4-748B-ADD844EC3ABD}"/>
              </a:ext>
            </a:extLst>
          </p:cNvPr>
          <p:cNvSpPr>
            <a:spLocks noGrp="1"/>
          </p:cNvSpPr>
          <p:nvPr>
            <p:ph type="sldNum" sz="quarter" idx="12"/>
          </p:nvPr>
        </p:nvSpPr>
        <p:spPr/>
        <p:txBody>
          <a:bodyPr/>
          <a:lstStyle/>
          <a:p>
            <a:fld id="{514D2DD9-43E1-46A5-AB67-9993B6A18FD5}" type="slidenum">
              <a:rPr lang="en-IN" smtClean="0"/>
              <a:t>‹#›</a:t>
            </a:fld>
            <a:endParaRPr lang="en-IN"/>
          </a:p>
        </p:txBody>
      </p:sp>
    </p:spTree>
    <p:extLst>
      <p:ext uri="{BB962C8B-B14F-4D97-AF65-F5344CB8AC3E}">
        <p14:creationId xmlns:p14="http://schemas.microsoft.com/office/powerpoint/2010/main" val="2301686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2A88D6-68B4-1782-F514-430F13D7A886}"/>
              </a:ext>
            </a:extLst>
          </p:cNvPr>
          <p:cNvSpPr>
            <a:spLocks noGrp="1"/>
          </p:cNvSpPr>
          <p:nvPr>
            <p:ph type="dt" sz="half" idx="10"/>
          </p:nvPr>
        </p:nvSpPr>
        <p:spPr/>
        <p:txBody>
          <a:bodyPr/>
          <a:lstStyle/>
          <a:p>
            <a:fld id="{4165686E-64A6-42AE-8BC5-332B2A2F8F37}" type="datetime1">
              <a:rPr lang="en-IN" smtClean="0"/>
              <a:t>12-02-2024</a:t>
            </a:fld>
            <a:endParaRPr lang="en-IN"/>
          </a:p>
        </p:txBody>
      </p:sp>
      <p:sp>
        <p:nvSpPr>
          <p:cNvPr id="3" name="Footer Placeholder 2">
            <a:extLst>
              <a:ext uri="{FF2B5EF4-FFF2-40B4-BE49-F238E27FC236}">
                <a16:creationId xmlns:a16="http://schemas.microsoft.com/office/drawing/2014/main" id="{3CAA4F21-D958-4878-2143-1D5632B68AB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A3C442A-A5B6-C3AC-9916-117F28235204}"/>
              </a:ext>
            </a:extLst>
          </p:cNvPr>
          <p:cNvSpPr>
            <a:spLocks noGrp="1"/>
          </p:cNvSpPr>
          <p:nvPr>
            <p:ph type="sldNum" sz="quarter" idx="12"/>
          </p:nvPr>
        </p:nvSpPr>
        <p:spPr/>
        <p:txBody>
          <a:bodyPr/>
          <a:lstStyle/>
          <a:p>
            <a:fld id="{514D2DD9-43E1-46A5-AB67-9993B6A18FD5}" type="slidenum">
              <a:rPr lang="en-IN" smtClean="0"/>
              <a:t>‹#›</a:t>
            </a:fld>
            <a:endParaRPr lang="en-IN"/>
          </a:p>
        </p:txBody>
      </p:sp>
    </p:spTree>
    <p:extLst>
      <p:ext uri="{BB962C8B-B14F-4D97-AF65-F5344CB8AC3E}">
        <p14:creationId xmlns:p14="http://schemas.microsoft.com/office/powerpoint/2010/main" val="630608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64AE-6C42-C923-7275-8F90328882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6C641F1-705C-CCAF-7703-3FF1FA25F5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C24A709-228E-B5AD-B869-6F8A88031B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DC9B01-FC99-1AC0-F854-E3764F26229D}"/>
              </a:ext>
            </a:extLst>
          </p:cNvPr>
          <p:cNvSpPr>
            <a:spLocks noGrp="1"/>
          </p:cNvSpPr>
          <p:nvPr>
            <p:ph type="dt" sz="half" idx="10"/>
          </p:nvPr>
        </p:nvSpPr>
        <p:spPr/>
        <p:txBody>
          <a:bodyPr/>
          <a:lstStyle/>
          <a:p>
            <a:fld id="{4DAC53AA-07E3-4C09-9E21-D5D6C20F25D5}" type="datetime1">
              <a:rPr lang="en-IN" smtClean="0"/>
              <a:t>12-02-2024</a:t>
            </a:fld>
            <a:endParaRPr lang="en-IN"/>
          </a:p>
        </p:txBody>
      </p:sp>
      <p:sp>
        <p:nvSpPr>
          <p:cNvPr id="6" name="Footer Placeholder 5">
            <a:extLst>
              <a:ext uri="{FF2B5EF4-FFF2-40B4-BE49-F238E27FC236}">
                <a16:creationId xmlns:a16="http://schemas.microsoft.com/office/drawing/2014/main" id="{E68E6C5D-24E3-4E6C-1FB5-AFB2EA5AA1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B2F3C3-DB0C-ADF8-A17D-7A70B9C98AAF}"/>
              </a:ext>
            </a:extLst>
          </p:cNvPr>
          <p:cNvSpPr>
            <a:spLocks noGrp="1"/>
          </p:cNvSpPr>
          <p:nvPr>
            <p:ph type="sldNum" sz="quarter" idx="12"/>
          </p:nvPr>
        </p:nvSpPr>
        <p:spPr/>
        <p:txBody>
          <a:bodyPr/>
          <a:lstStyle/>
          <a:p>
            <a:fld id="{514D2DD9-43E1-46A5-AB67-9993B6A18FD5}" type="slidenum">
              <a:rPr lang="en-IN" smtClean="0"/>
              <a:t>‹#›</a:t>
            </a:fld>
            <a:endParaRPr lang="en-IN"/>
          </a:p>
        </p:txBody>
      </p:sp>
    </p:spTree>
    <p:extLst>
      <p:ext uri="{BB962C8B-B14F-4D97-AF65-F5344CB8AC3E}">
        <p14:creationId xmlns:p14="http://schemas.microsoft.com/office/powerpoint/2010/main" val="3113588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13E18-078E-4605-1728-864B375DE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9643A2E-574E-9D4F-5385-39787AB327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C0F3368-5836-EF88-B320-07ACAD0BB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C6F5CC-0BE9-4EF6-0E24-20EA209D892D}"/>
              </a:ext>
            </a:extLst>
          </p:cNvPr>
          <p:cNvSpPr>
            <a:spLocks noGrp="1"/>
          </p:cNvSpPr>
          <p:nvPr>
            <p:ph type="dt" sz="half" idx="10"/>
          </p:nvPr>
        </p:nvSpPr>
        <p:spPr/>
        <p:txBody>
          <a:bodyPr/>
          <a:lstStyle/>
          <a:p>
            <a:fld id="{827C26C9-E489-43EB-A564-D42D0A488CA8}" type="datetime1">
              <a:rPr lang="en-IN" smtClean="0"/>
              <a:t>12-02-2024</a:t>
            </a:fld>
            <a:endParaRPr lang="en-IN"/>
          </a:p>
        </p:txBody>
      </p:sp>
      <p:sp>
        <p:nvSpPr>
          <p:cNvPr id="6" name="Footer Placeholder 5">
            <a:extLst>
              <a:ext uri="{FF2B5EF4-FFF2-40B4-BE49-F238E27FC236}">
                <a16:creationId xmlns:a16="http://schemas.microsoft.com/office/drawing/2014/main" id="{C4279B46-D3DC-70BE-1BF8-709BF64E7F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421419-2B0B-CC6A-9B0A-FECF7886524D}"/>
              </a:ext>
            </a:extLst>
          </p:cNvPr>
          <p:cNvSpPr>
            <a:spLocks noGrp="1"/>
          </p:cNvSpPr>
          <p:nvPr>
            <p:ph type="sldNum" sz="quarter" idx="12"/>
          </p:nvPr>
        </p:nvSpPr>
        <p:spPr/>
        <p:txBody>
          <a:bodyPr/>
          <a:lstStyle/>
          <a:p>
            <a:fld id="{514D2DD9-43E1-46A5-AB67-9993B6A18FD5}" type="slidenum">
              <a:rPr lang="en-IN" smtClean="0"/>
              <a:t>‹#›</a:t>
            </a:fld>
            <a:endParaRPr lang="en-IN"/>
          </a:p>
        </p:txBody>
      </p:sp>
    </p:spTree>
    <p:extLst>
      <p:ext uri="{BB962C8B-B14F-4D97-AF65-F5344CB8AC3E}">
        <p14:creationId xmlns:p14="http://schemas.microsoft.com/office/powerpoint/2010/main" val="424589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B92102-74ED-A7E7-6043-2A521887A6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59BD17-2481-CE07-35E1-3E94083E75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57142B-ACAD-1A14-BACB-67E581E64E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329479-E15C-42FC-BA42-37E670F42302}" type="datetime1">
              <a:rPr lang="en-IN" smtClean="0"/>
              <a:t>12-02-2024</a:t>
            </a:fld>
            <a:endParaRPr lang="en-IN"/>
          </a:p>
        </p:txBody>
      </p:sp>
      <p:sp>
        <p:nvSpPr>
          <p:cNvPr id="5" name="Footer Placeholder 4">
            <a:extLst>
              <a:ext uri="{FF2B5EF4-FFF2-40B4-BE49-F238E27FC236}">
                <a16:creationId xmlns:a16="http://schemas.microsoft.com/office/drawing/2014/main" id="{74998E26-B736-D008-A0DE-CB50BA8BF6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728AF69-F5A0-3080-0B53-081E853569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4D2DD9-43E1-46A5-AB67-9993B6A18FD5}" type="slidenum">
              <a:rPr lang="en-IN" smtClean="0"/>
              <a:t>‹#›</a:t>
            </a:fld>
            <a:endParaRPr lang="en-IN"/>
          </a:p>
        </p:txBody>
      </p:sp>
    </p:spTree>
    <p:extLst>
      <p:ext uri="{BB962C8B-B14F-4D97-AF65-F5344CB8AC3E}">
        <p14:creationId xmlns:p14="http://schemas.microsoft.com/office/powerpoint/2010/main" val="3011602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hyperlink" Target="https://www.pavementinteractive.org/reference-desk/pavement-management/pavement-distresses/fatigue-cracking/"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 Id="rId5" Type="http://schemas.openxmlformats.org/officeDocument/2006/relationships/hyperlink" Target="https://www.pavementinteractive.org/reference-desk/materials/portland-cement/" TargetMode="External"/><Relationship Id="rId4" Type="http://schemas.openxmlformats.org/officeDocument/2006/relationships/hyperlink" Target="https://www.pavementinteractive.org/reference-desk/maintenance-and-rehabilitation/rehabilitation/overlay/"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A450-4FF2-D7B5-98C8-3E70D36C2B7D}"/>
              </a:ext>
            </a:extLst>
          </p:cNvPr>
          <p:cNvSpPr>
            <a:spLocks noGrp="1"/>
          </p:cNvSpPr>
          <p:nvPr>
            <p:ph type="ctrTitle"/>
          </p:nvPr>
        </p:nvSpPr>
        <p:spPr>
          <a:xfrm>
            <a:off x="338294" y="419242"/>
            <a:ext cx="11515410" cy="1189623"/>
          </a:xfrm>
        </p:spPr>
        <p:txBody>
          <a:bodyPr>
            <a:normAutofit/>
          </a:bodyPr>
          <a:lstStyle/>
          <a:p>
            <a:r>
              <a:rPr lang="en-IN" sz="3600" dirty="0">
                <a:solidFill>
                  <a:schemeClr val="accent1"/>
                </a:solidFill>
                <a:latin typeface="Georgia" panose="02040502050405020303" pitchFamily="18" charset="0"/>
              </a:rPr>
              <a:t>CE 623 Pavement Evaluation, Rehabilitation and Maintenance</a:t>
            </a:r>
          </a:p>
        </p:txBody>
      </p:sp>
      <p:sp>
        <p:nvSpPr>
          <p:cNvPr id="3" name="Subtitle 2">
            <a:extLst>
              <a:ext uri="{FF2B5EF4-FFF2-40B4-BE49-F238E27FC236}">
                <a16:creationId xmlns:a16="http://schemas.microsoft.com/office/drawing/2014/main" id="{902DEEDC-C0F6-2A9C-0451-D94E1CD275CA}"/>
              </a:ext>
            </a:extLst>
          </p:cNvPr>
          <p:cNvSpPr>
            <a:spLocks noGrp="1"/>
          </p:cNvSpPr>
          <p:nvPr>
            <p:ph type="subTitle" idx="1"/>
          </p:nvPr>
        </p:nvSpPr>
        <p:spPr>
          <a:xfrm>
            <a:off x="338294" y="3064747"/>
            <a:ext cx="11515410" cy="3466681"/>
          </a:xfrm>
        </p:spPr>
        <p:txBody>
          <a:bodyPr>
            <a:normAutofit fontScale="92500" lnSpcReduction="10000"/>
          </a:bodyPr>
          <a:lstStyle/>
          <a:p>
            <a:r>
              <a:rPr lang="en-IN" sz="3000" dirty="0">
                <a:solidFill>
                  <a:schemeClr val="accent1"/>
                </a:solidFill>
                <a:latin typeface="Georgia" panose="02040502050405020303" pitchFamily="18" charset="0"/>
              </a:rPr>
              <a:t>Pavement Evaluation and Types of Pavement Distress</a:t>
            </a:r>
          </a:p>
          <a:p>
            <a:r>
              <a:rPr lang="en-IN" sz="2200" dirty="0">
                <a:solidFill>
                  <a:schemeClr val="accent1"/>
                </a:solidFill>
                <a:latin typeface="Georgia" panose="02040502050405020303" pitchFamily="18" charset="0"/>
              </a:rPr>
              <a:t>Presented By Group 1</a:t>
            </a:r>
          </a:p>
          <a:p>
            <a:r>
              <a:rPr lang="en-IN" sz="2200" dirty="0">
                <a:solidFill>
                  <a:schemeClr val="accent1"/>
                </a:solidFill>
                <a:latin typeface="Georgia" panose="02040502050405020303" pitchFamily="18" charset="0"/>
              </a:rPr>
              <a:t>Abhishek Kumar</a:t>
            </a:r>
          </a:p>
          <a:p>
            <a:r>
              <a:rPr lang="en-IN" sz="2200" dirty="0" err="1">
                <a:solidFill>
                  <a:schemeClr val="accent1"/>
                </a:solidFill>
                <a:latin typeface="Georgia" panose="02040502050405020303" pitchFamily="18" charset="0"/>
              </a:rPr>
              <a:t>Golla</a:t>
            </a:r>
            <a:r>
              <a:rPr lang="en-IN" sz="2200" dirty="0">
                <a:solidFill>
                  <a:schemeClr val="accent1"/>
                </a:solidFill>
                <a:latin typeface="Georgia" panose="02040502050405020303" pitchFamily="18" charset="0"/>
              </a:rPr>
              <a:t> Naveen</a:t>
            </a:r>
          </a:p>
          <a:p>
            <a:r>
              <a:rPr lang="en-IN" sz="2200" dirty="0">
                <a:solidFill>
                  <a:schemeClr val="accent1"/>
                </a:solidFill>
                <a:latin typeface="Georgia" panose="02040502050405020303" pitchFamily="18" charset="0"/>
              </a:rPr>
              <a:t>Harischandra Chouryal</a:t>
            </a:r>
          </a:p>
          <a:p>
            <a:r>
              <a:rPr lang="en-IN" sz="2200" dirty="0">
                <a:solidFill>
                  <a:schemeClr val="accent1"/>
                </a:solidFill>
                <a:latin typeface="Georgia" panose="02040502050405020303" pitchFamily="18" charset="0"/>
              </a:rPr>
              <a:t>Himanshu Choudhary</a:t>
            </a:r>
          </a:p>
          <a:p>
            <a:r>
              <a:rPr lang="en-IN" sz="2200" dirty="0">
                <a:solidFill>
                  <a:schemeClr val="accent1"/>
                </a:solidFill>
                <a:latin typeface="Georgia" panose="02040502050405020303" pitchFamily="18" charset="0"/>
              </a:rPr>
              <a:t>Himanshu </a:t>
            </a:r>
            <a:r>
              <a:rPr lang="en-IN" sz="2200" dirty="0" err="1">
                <a:solidFill>
                  <a:schemeClr val="accent1"/>
                </a:solidFill>
                <a:latin typeface="Georgia" panose="02040502050405020303" pitchFamily="18" charset="0"/>
              </a:rPr>
              <a:t>Nirwan</a:t>
            </a:r>
            <a:endParaRPr lang="en-IN" sz="2200" dirty="0">
              <a:solidFill>
                <a:schemeClr val="accent1"/>
              </a:solidFill>
              <a:latin typeface="Georgia" panose="02040502050405020303" pitchFamily="18" charset="0"/>
            </a:endParaRPr>
          </a:p>
          <a:p>
            <a:r>
              <a:rPr lang="en-IN" sz="2200" dirty="0">
                <a:solidFill>
                  <a:schemeClr val="accent1"/>
                </a:solidFill>
                <a:latin typeface="Georgia" panose="02040502050405020303" pitchFamily="18" charset="0"/>
              </a:rPr>
              <a:t>Mayank </a:t>
            </a:r>
            <a:r>
              <a:rPr lang="en-IN" sz="2200" dirty="0" err="1">
                <a:solidFill>
                  <a:schemeClr val="accent1"/>
                </a:solidFill>
                <a:latin typeface="Georgia" panose="02040502050405020303" pitchFamily="18" charset="0"/>
              </a:rPr>
              <a:t>Semwal</a:t>
            </a:r>
            <a:endParaRPr lang="en-IN" sz="2200" dirty="0">
              <a:solidFill>
                <a:schemeClr val="accent1"/>
              </a:solidFill>
              <a:latin typeface="Georgia" panose="02040502050405020303" pitchFamily="18" charset="0"/>
            </a:endParaRPr>
          </a:p>
          <a:p>
            <a:r>
              <a:rPr lang="en-IN" sz="2200" dirty="0">
                <a:solidFill>
                  <a:schemeClr val="accent1"/>
                </a:solidFill>
                <a:latin typeface="Georgia" panose="02040502050405020303" pitchFamily="18" charset="0"/>
              </a:rPr>
              <a:t>Pankaj Kumar</a:t>
            </a:r>
          </a:p>
          <a:p>
            <a:endParaRPr lang="en-IN" dirty="0">
              <a:solidFill>
                <a:schemeClr val="accent1"/>
              </a:solidFill>
              <a:latin typeface="Georgia" panose="02040502050405020303" pitchFamily="18" charset="0"/>
            </a:endParaRPr>
          </a:p>
        </p:txBody>
      </p:sp>
      <p:pic>
        <p:nvPicPr>
          <p:cNvPr id="4" name="Picture 3">
            <a:extLst>
              <a:ext uri="{FF2B5EF4-FFF2-40B4-BE49-F238E27FC236}">
                <a16:creationId xmlns:a16="http://schemas.microsoft.com/office/drawing/2014/main" id="{26B796F0-67AE-AC8D-E1BA-1AD510CEDE6F}"/>
              </a:ext>
            </a:extLst>
          </p:cNvPr>
          <p:cNvPicPr>
            <a:picLocks noChangeAspect="1"/>
          </p:cNvPicPr>
          <p:nvPr/>
        </p:nvPicPr>
        <p:blipFill>
          <a:blip r:embed="rId2"/>
          <a:stretch>
            <a:fillRect/>
          </a:stretch>
        </p:blipFill>
        <p:spPr>
          <a:xfrm>
            <a:off x="5420764" y="1608865"/>
            <a:ext cx="1423498" cy="1294493"/>
          </a:xfrm>
          <a:prstGeom prst="rect">
            <a:avLst/>
          </a:prstGeom>
        </p:spPr>
      </p:pic>
      <p:sp>
        <p:nvSpPr>
          <p:cNvPr id="6" name="Slide Number Placeholder 5">
            <a:extLst>
              <a:ext uri="{FF2B5EF4-FFF2-40B4-BE49-F238E27FC236}">
                <a16:creationId xmlns:a16="http://schemas.microsoft.com/office/drawing/2014/main" id="{4F2EF755-E2A3-953C-4C34-2519371314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4D2DD9-43E1-46A5-AB67-9993B6A18FD5}"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301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EFD51E-ACCA-FA7B-3C2D-E6A1FECFE0DA}"/>
              </a:ext>
            </a:extLst>
          </p:cNvPr>
          <p:cNvSpPr>
            <a:spLocks noGrp="1"/>
          </p:cNvSpPr>
          <p:nvPr>
            <p:ph type="sldNum" sz="quarter" idx="12"/>
          </p:nvPr>
        </p:nvSpPr>
        <p:spPr/>
        <p:txBody>
          <a:bodyPr/>
          <a:lstStyle/>
          <a:p>
            <a:fld id="{514D2DD9-43E1-46A5-AB67-9993B6A18FD5}" type="slidenum">
              <a:rPr lang="en-IN" smtClean="0"/>
              <a:t>10</a:t>
            </a:fld>
            <a:endParaRPr lang="en-IN"/>
          </a:p>
        </p:txBody>
      </p:sp>
      <p:pic>
        <p:nvPicPr>
          <p:cNvPr id="6" name="Picture 5">
            <a:extLst>
              <a:ext uri="{FF2B5EF4-FFF2-40B4-BE49-F238E27FC236}">
                <a16:creationId xmlns:a16="http://schemas.microsoft.com/office/drawing/2014/main" id="{93DB0B52-D2D8-B0E7-FF35-6B2B02B61DEB}"/>
              </a:ext>
            </a:extLst>
          </p:cNvPr>
          <p:cNvPicPr>
            <a:picLocks noChangeAspect="1"/>
          </p:cNvPicPr>
          <p:nvPr/>
        </p:nvPicPr>
        <p:blipFill>
          <a:blip r:embed="rId2"/>
          <a:stretch>
            <a:fillRect/>
          </a:stretch>
        </p:blipFill>
        <p:spPr>
          <a:xfrm>
            <a:off x="361742" y="462207"/>
            <a:ext cx="4421274" cy="5894143"/>
          </a:xfrm>
          <a:prstGeom prst="rect">
            <a:avLst/>
          </a:prstGeom>
        </p:spPr>
      </p:pic>
      <p:pic>
        <p:nvPicPr>
          <p:cNvPr id="12" name="Picture 11">
            <a:extLst>
              <a:ext uri="{FF2B5EF4-FFF2-40B4-BE49-F238E27FC236}">
                <a16:creationId xmlns:a16="http://schemas.microsoft.com/office/drawing/2014/main" id="{E05AAF37-7B0E-E650-AACF-7816667CB30F}"/>
              </a:ext>
            </a:extLst>
          </p:cNvPr>
          <p:cNvPicPr>
            <a:picLocks noChangeAspect="1"/>
          </p:cNvPicPr>
          <p:nvPr/>
        </p:nvPicPr>
        <p:blipFill>
          <a:blip r:embed="rId3"/>
          <a:stretch>
            <a:fillRect/>
          </a:stretch>
        </p:blipFill>
        <p:spPr>
          <a:xfrm>
            <a:off x="5476351" y="371789"/>
            <a:ext cx="6025662" cy="5984561"/>
          </a:xfrm>
          <a:prstGeom prst="rect">
            <a:avLst/>
          </a:prstGeom>
        </p:spPr>
      </p:pic>
      <p:sp>
        <p:nvSpPr>
          <p:cNvPr id="13" name="Oval 12">
            <a:extLst>
              <a:ext uri="{FF2B5EF4-FFF2-40B4-BE49-F238E27FC236}">
                <a16:creationId xmlns:a16="http://schemas.microsoft.com/office/drawing/2014/main" id="{5B469015-D1F2-FE09-C27B-5CCDB0440B94}"/>
              </a:ext>
            </a:extLst>
          </p:cNvPr>
          <p:cNvSpPr/>
          <p:nvPr/>
        </p:nvSpPr>
        <p:spPr>
          <a:xfrm>
            <a:off x="1788606" y="3597310"/>
            <a:ext cx="391886" cy="351691"/>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BEF6CF28-B9B1-F71F-D4E2-42C175701747}"/>
              </a:ext>
            </a:extLst>
          </p:cNvPr>
          <p:cNvSpPr/>
          <p:nvPr/>
        </p:nvSpPr>
        <p:spPr>
          <a:xfrm>
            <a:off x="3084844" y="3265714"/>
            <a:ext cx="391886" cy="261257"/>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2911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881C11-37EA-63D8-85EE-3DDB76CFF5AB}"/>
              </a:ext>
            </a:extLst>
          </p:cNvPr>
          <p:cNvSpPr>
            <a:spLocks noGrp="1"/>
          </p:cNvSpPr>
          <p:nvPr>
            <p:ph type="sldNum" sz="quarter" idx="12"/>
          </p:nvPr>
        </p:nvSpPr>
        <p:spPr/>
        <p:txBody>
          <a:bodyPr/>
          <a:lstStyle/>
          <a:p>
            <a:fld id="{514D2DD9-43E1-46A5-AB67-9993B6A18FD5}" type="slidenum">
              <a:rPr lang="en-IN" smtClean="0"/>
              <a:t>11</a:t>
            </a:fld>
            <a:endParaRPr lang="en-IN"/>
          </a:p>
        </p:txBody>
      </p:sp>
      <p:pic>
        <p:nvPicPr>
          <p:cNvPr id="6" name="Picture 5">
            <a:extLst>
              <a:ext uri="{FF2B5EF4-FFF2-40B4-BE49-F238E27FC236}">
                <a16:creationId xmlns:a16="http://schemas.microsoft.com/office/drawing/2014/main" id="{4FAABA44-79BC-649A-BAC9-338838F8F550}"/>
              </a:ext>
            </a:extLst>
          </p:cNvPr>
          <p:cNvPicPr>
            <a:picLocks noChangeAspect="1"/>
          </p:cNvPicPr>
          <p:nvPr/>
        </p:nvPicPr>
        <p:blipFill>
          <a:blip r:embed="rId2"/>
          <a:stretch>
            <a:fillRect/>
          </a:stretch>
        </p:blipFill>
        <p:spPr>
          <a:xfrm>
            <a:off x="6096000" y="562708"/>
            <a:ext cx="5008268" cy="5717512"/>
          </a:xfrm>
          <a:prstGeom prst="rect">
            <a:avLst/>
          </a:prstGeom>
        </p:spPr>
      </p:pic>
      <p:sp>
        <p:nvSpPr>
          <p:cNvPr id="7" name="TextBox 6">
            <a:extLst>
              <a:ext uri="{FF2B5EF4-FFF2-40B4-BE49-F238E27FC236}">
                <a16:creationId xmlns:a16="http://schemas.microsoft.com/office/drawing/2014/main" id="{96E05A61-9A1D-2771-C7A4-DD01A1CB1E53}"/>
              </a:ext>
            </a:extLst>
          </p:cNvPr>
          <p:cNvSpPr txBox="1"/>
          <p:nvPr/>
        </p:nvSpPr>
        <p:spPr>
          <a:xfrm>
            <a:off x="307310" y="470729"/>
            <a:ext cx="3189516" cy="523220"/>
          </a:xfrm>
          <a:prstGeom prst="rect">
            <a:avLst/>
          </a:prstGeom>
          <a:noFill/>
        </p:spPr>
        <p:txBody>
          <a:bodyPr wrap="square" rtlCol="0">
            <a:spAutoFit/>
          </a:bodyPr>
          <a:lstStyle/>
          <a:p>
            <a:r>
              <a:rPr lang="en-IN" sz="2800" dirty="0">
                <a:solidFill>
                  <a:schemeClr val="accent1"/>
                </a:solidFill>
                <a:latin typeface="Times New Roman" panose="02020603050405020304" pitchFamily="18" charset="0"/>
                <a:cs typeface="Times New Roman" panose="02020603050405020304" pitchFamily="18" charset="0"/>
              </a:rPr>
              <a:t>Fatigue Cracking </a:t>
            </a:r>
          </a:p>
        </p:txBody>
      </p:sp>
      <p:sp>
        <p:nvSpPr>
          <p:cNvPr id="8" name="TextBox 7">
            <a:extLst>
              <a:ext uri="{FF2B5EF4-FFF2-40B4-BE49-F238E27FC236}">
                <a16:creationId xmlns:a16="http://schemas.microsoft.com/office/drawing/2014/main" id="{FB9C0AC4-4846-6774-9BAA-E956D7B25757}"/>
              </a:ext>
            </a:extLst>
          </p:cNvPr>
          <p:cNvSpPr txBox="1"/>
          <p:nvPr/>
        </p:nvSpPr>
        <p:spPr>
          <a:xfrm>
            <a:off x="307310" y="1316334"/>
            <a:ext cx="4365174" cy="2677656"/>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is the type of distress in which series of interconnected cracks appears due to the fatigue failure of the HMA surface when the pavement experience repeated traffic loading.</a:t>
            </a:r>
            <a:endParaRPr lang="en-IN" sz="2400" dirty="0">
              <a:latin typeface="Times New Roman" panose="02020603050405020304" pitchFamily="18" charset="0"/>
              <a:cs typeface="Times New Roman" panose="02020603050405020304" pitchFamily="18" charset="0"/>
            </a:endParaRPr>
          </a:p>
        </p:txBody>
      </p:sp>
      <p:sp>
        <p:nvSpPr>
          <p:cNvPr id="9" name="Oval 8">
            <a:extLst>
              <a:ext uri="{FF2B5EF4-FFF2-40B4-BE49-F238E27FC236}">
                <a16:creationId xmlns:a16="http://schemas.microsoft.com/office/drawing/2014/main" id="{58DA9FBF-9E1A-B173-CFB5-2100FB716974}"/>
              </a:ext>
            </a:extLst>
          </p:cNvPr>
          <p:cNvSpPr/>
          <p:nvPr/>
        </p:nvSpPr>
        <p:spPr>
          <a:xfrm>
            <a:off x="7271658" y="2828925"/>
            <a:ext cx="1567542" cy="2752725"/>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9650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25FCFE-BD48-5952-6C60-3F1C779CC8C6}"/>
              </a:ext>
            </a:extLst>
          </p:cNvPr>
          <p:cNvSpPr>
            <a:spLocks noGrp="1"/>
          </p:cNvSpPr>
          <p:nvPr>
            <p:ph type="sldNum" sz="quarter" idx="12"/>
          </p:nvPr>
        </p:nvSpPr>
        <p:spPr/>
        <p:txBody>
          <a:bodyPr/>
          <a:lstStyle/>
          <a:p>
            <a:fld id="{514D2DD9-43E1-46A5-AB67-9993B6A18FD5}" type="slidenum">
              <a:rPr lang="en-IN" smtClean="0"/>
              <a:t>12</a:t>
            </a:fld>
            <a:endParaRPr lang="en-IN"/>
          </a:p>
        </p:txBody>
      </p:sp>
      <p:pic>
        <p:nvPicPr>
          <p:cNvPr id="3" name="Picture 2">
            <a:extLst>
              <a:ext uri="{FF2B5EF4-FFF2-40B4-BE49-F238E27FC236}">
                <a16:creationId xmlns:a16="http://schemas.microsoft.com/office/drawing/2014/main" id="{1BE7A646-1C58-6A69-DB2C-5EBFF5D4E3EA}"/>
              </a:ext>
            </a:extLst>
          </p:cNvPr>
          <p:cNvPicPr>
            <a:picLocks noChangeAspect="1"/>
          </p:cNvPicPr>
          <p:nvPr/>
        </p:nvPicPr>
        <p:blipFill>
          <a:blip r:embed="rId2"/>
          <a:stretch>
            <a:fillRect/>
          </a:stretch>
        </p:blipFill>
        <p:spPr>
          <a:xfrm>
            <a:off x="6132513" y="512465"/>
            <a:ext cx="5001061" cy="5843885"/>
          </a:xfrm>
          <a:prstGeom prst="rect">
            <a:avLst/>
          </a:prstGeom>
        </p:spPr>
      </p:pic>
      <p:sp>
        <p:nvSpPr>
          <p:cNvPr id="5" name="TextBox 4">
            <a:extLst>
              <a:ext uri="{FF2B5EF4-FFF2-40B4-BE49-F238E27FC236}">
                <a16:creationId xmlns:a16="http://schemas.microsoft.com/office/drawing/2014/main" id="{0E2C4141-E52F-8823-E9E0-373723A44306}"/>
              </a:ext>
            </a:extLst>
          </p:cNvPr>
          <p:cNvSpPr txBox="1"/>
          <p:nvPr/>
        </p:nvSpPr>
        <p:spPr>
          <a:xfrm>
            <a:off x="381837" y="622998"/>
            <a:ext cx="4240405" cy="3477875"/>
          </a:xfrm>
          <a:prstGeom prst="rect">
            <a:avLst/>
          </a:prstGeom>
          <a:noFill/>
        </p:spPr>
        <p:txBody>
          <a:bodyPr wrap="square" rtlCol="0">
            <a:spAutoFit/>
          </a:bodyPr>
          <a:lstStyle/>
          <a:p>
            <a:r>
              <a:rPr lang="en-IN" sz="2800" dirty="0">
                <a:solidFill>
                  <a:schemeClr val="accent1"/>
                </a:solidFill>
                <a:latin typeface="Times New Roman" panose="02020603050405020304" pitchFamily="18" charset="0"/>
                <a:cs typeface="Times New Roman" panose="02020603050405020304" pitchFamily="18" charset="0"/>
              </a:rPr>
              <a:t>Causes:</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Here fatigue cracks are caused because of aging of asphalt mixture, due to which brittleness of the asphalt binders increases which got hardened over time, leading to increased cracking under cyclic traffic loads.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9405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9F51B1-0D6A-8C24-830A-CBFA55EF5DE0}"/>
              </a:ext>
            </a:extLst>
          </p:cNvPr>
          <p:cNvSpPr>
            <a:spLocks noGrp="1"/>
          </p:cNvSpPr>
          <p:nvPr>
            <p:ph type="sldNum" sz="quarter" idx="12"/>
          </p:nvPr>
        </p:nvSpPr>
        <p:spPr/>
        <p:txBody>
          <a:bodyPr/>
          <a:lstStyle/>
          <a:p>
            <a:fld id="{514D2DD9-43E1-46A5-AB67-9993B6A18FD5}" type="slidenum">
              <a:rPr lang="en-IN" smtClean="0"/>
              <a:t>13</a:t>
            </a:fld>
            <a:endParaRPr lang="en-IN"/>
          </a:p>
        </p:txBody>
      </p:sp>
      <p:pic>
        <p:nvPicPr>
          <p:cNvPr id="6" name="Picture 5">
            <a:extLst>
              <a:ext uri="{FF2B5EF4-FFF2-40B4-BE49-F238E27FC236}">
                <a16:creationId xmlns:a16="http://schemas.microsoft.com/office/drawing/2014/main" id="{51CF21CD-C8FE-804A-EF38-BBEB3BF47E28}"/>
              </a:ext>
            </a:extLst>
          </p:cNvPr>
          <p:cNvPicPr>
            <a:picLocks noChangeAspect="1"/>
          </p:cNvPicPr>
          <p:nvPr/>
        </p:nvPicPr>
        <p:blipFill>
          <a:blip r:embed="rId2"/>
          <a:stretch>
            <a:fillRect/>
          </a:stretch>
        </p:blipFill>
        <p:spPr>
          <a:xfrm>
            <a:off x="6132512" y="592853"/>
            <a:ext cx="5031207" cy="5763497"/>
          </a:xfrm>
          <a:prstGeom prst="rect">
            <a:avLst/>
          </a:prstGeom>
        </p:spPr>
      </p:pic>
      <p:sp>
        <p:nvSpPr>
          <p:cNvPr id="7" name="TextBox 6">
            <a:extLst>
              <a:ext uri="{FF2B5EF4-FFF2-40B4-BE49-F238E27FC236}">
                <a16:creationId xmlns:a16="http://schemas.microsoft.com/office/drawing/2014/main" id="{4BAAE8ED-8C8F-F8EE-B588-BCA3D2471C06}"/>
              </a:ext>
            </a:extLst>
          </p:cNvPr>
          <p:cNvSpPr txBox="1"/>
          <p:nvPr/>
        </p:nvSpPr>
        <p:spPr>
          <a:xfrm>
            <a:off x="307310" y="470729"/>
            <a:ext cx="3189516" cy="523220"/>
          </a:xfrm>
          <a:prstGeom prst="rect">
            <a:avLst/>
          </a:prstGeom>
          <a:noFill/>
        </p:spPr>
        <p:txBody>
          <a:bodyPr wrap="square" rtlCol="0">
            <a:spAutoFit/>
          </a:bodyPr>
          <a:lstStyle/>
          <a:p>
            <a:r>
              <a:rPr lang="en-IN" sz="2800" dirty="0">
                <a:solidFill>
                  <a:schemeClr val="accent1"/>
                </a:solidFill>
                <a:latin typeface="Times New Roman" panose="02020603050405020304" pitchFamily="18" charset="0"/>
                <a:cs typeface="Times New Roman" panose="02020603050405020304" pitchFamily="18" charset="0"/>
              </a:rPr>
              <a:t>Upheaval </a:t>
            </a:r>
          </a:p>
        </p:txBody>
      </p:sp>
      <p:sp>
        <p:nvSpPr>
          <p:cNvPr id="9" name="TextBox 8">
            <a:extLst>
              <a:ext uri="{FF2B5EF4-FFF2-40B4-BE49-F238E27FC236}">
                <a16:creationId xmlns:a16="http://schemas.microsoft.com/office/drawing/2014/main" id="{6FB04148-4CB6-616E-3EEA-6D67CF870EB1}"/>
              </a:ext>
            </a:extLst>
          </p:cNvPr>
          <p:cNvSpPr txBox="1"/>
          <p:nvPr/>
        </p:nvSpPr>
        <p:spPr>
          <a:xfrm>
            <a:off x="381837" y="1296237"/>
            <a:ext cx="4210260" cy="2123658"/>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Upheaving of bituminous pavement from it original paved level.</a:t>
            </a:r>
          </a:p>
          <a:p>
            <a:endParaRPr lang="en-IN"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D26973AC-6D5B-2938-DF63-663423D3803D}"/>
              </a:ext>
            </a:extLst>
          </p:cNvPr>
          <p:cNvSpPr/>
          <p:nvPr/>
        </p:nvSpPr>
        <p:spPr>
          <a:xfrm>
            <a:off x="7600951" y="2724151"/>
            <a:ext cx="1638300" cy="2400300"/>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5090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848467-6DAB-46C0-4F9E-22793066DA4A}"/>
              </a:ext>
            </a:extLst>
          </p:cNvPr>
          <p:cNvSpPr>
            <a:spLocks noGrp="1"/>
          </p:cNvSpPr>
          <p:nvPr>
            <p:ph type="sldNum" sz="quarter" idx="12"/>
          </p:nvPr>
        </p:nvSpPr>
        <p:spPr/>
        <p:txBody>
          <a:bodyPr/>
          <a:lstStyle/>
          <a:p>
            <a:fld id="{514D2DD9-43E1-46A5-AB67-9993B6A18FD5}" type="slidenum">
              <a:rPr lang="en-IN" smtClean="0"/>
              <a:t>14</a:t>
            </a:fld>
            <a:endParaRPr lang="en-IN"/>
          </a:p>
        </p:txBody>
      </p:sp>
      <p:pic>
        <p:nvPicPr>
          <p:cNvPr id="4" name="Picture 3">
            <a:extLst>
              <a:ext uri="{FF2B5EF4-FFF2-40B4-BE49-F238E27FC236}">
                <a16:creationId xmlns:a16="http://schemas.microsoft.com/office/drawing/2014/main" id="{FB62599F-DC7C-9443-304D-8EBC915CE2EC}"/>
              </a:ext>
            </a:extLst>
          </p:cNvPr>
          <p:cNvPicPr>
            <a:picLocks noChangeAspect="1"/>
          </p:cNvPicPr>
          <p:nvPr/>
        </p:nvPicPr>
        <p:blipFill>
          <a:blip r:embed="rId2"/>
          <a:stretch>
            <a:fillRect/>
          </a:stretch>
        </p:blipFill>
        <p:spPr>
          <a:xfrm>
            <a:off x="6132513" y="572757"/>
            <a:ext cx="4970916" cy="5667270"/>
          </a:xfrm>
          <a:prstGeom prst="rect">
            <a:avLst/>
          </a:prstGeom>
        </p:spPr>
      </p:pic>
      <p:sp>
        <p:nvSpPr>
          <p:cNvPr id="5" name="TextBox 4">
            <a:extLst>
              <a:ext uri="{FF2B5EF4-FFF2-40B4-BE49-F238E27FC236}">
                <a16:creationId xmlns:a16="http://schemas.microsoft.com/office/drawing/2014/main" id="{3AF725FA-B583-B872-F976-8E960F1FCA72}"/>
              </a:ext>
            </a:extLst>
          </p:cNvPr>
          <p:cNvSpPr txBox="1"/>
          <p:nvPr/>
        </p:nvSpPr>
        <p:spPr>
          <a:xfrm>
            <a:off x="249534" y="464736"/>
            <a:ext cx="4142641" cy="1538883"/>
          </a:xfrm>
          <a:prstGeom prst="rect">
            <a:avLst/>
          </a:prstGeom>
          <a:noFill/>
        </p:spPr>
        <p:txBody>
          <a:bodyPr wrap="square" rtlCol="0">
            <a:spAutoFit/>
          </a:bodyPr>
          <a:lstStyle/>
          <a:p>
            <a:r>
              <a:rPr lang="en-IN" sz="2800" dirty="0">
                <a:solidFill>
                  <a:schemeClr val="accent1"/>
                </a:solidFill>
                <a:latin typeface="Times New Roman" panose="02020603050405020304" pitchFamily="18" charset="0"/>
                <a:cs typeface="Times New Roman" panose="02020603050405020304" pitchFamily="18" charset="0"/>
              </a:rPr>
              <a:t>Causes:</a:t>
            </a:r>
            <a:r>
              <a:rPr lang="en-IN" sz="2000" dirty="0">
                <a:solidFill>
                  <a:schemeClr val="accent1"/>
                </a:solidFill>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Due to extension of nearby tree roots</a:t>
            </a:r>
            <a:r>
              <a:rPr lang="en-IN" sz="1800" dirty="0">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2695733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3B27F8-CD3E-79D6-9F83-B54D9BCD4447}"/>
              </a:ext>
            </a:extLst>
          </p:cNvPr>
          <p:cNvSpPr>
            <a:spLocks noGrp="1"/>
          </p:cNvSpPr>
          <p:nvPr>
            <p:ph type="sldNum" sz="quarter" idx="12"/>
          </p:nvPr>
        </p:nvSpPr>
        <p:spPr/>
        <p:txBody>
          <a:bodyPr/>
          <a:lstStyle/>
          <a:p>
            <a:fld id="{514D2DD9-43E1-46A5-AB67-9993B6A18FD5}" type="slidenum">
              <a:rPr lang="en-IN" smtClean="0"/>
              <a:t>15</a:t>
            </a:fld>
            <a:endParaRPr lang="en-IN"/>
          </a:p>
        </p:txBody>
      </p:sp>
      <p:pic>
        <p:nvPicPr>
          <p:cNvPr id="6" name="Picture 5">
            <a:extLst>
              <a:ext uri="{FF2B5EF4-FFF2-40B4-BE49-F238E27FC236}">
                <a16:creationId xmlns:a16="http://schemas.microsoft.com/office/drawing/2014/main" id="{DBCED037-D69A-2F80-F039-2F43E3F9CF9D}"/>
              </a:ext>
            </a:extLst>
          </p:cNvPr>
          <p:cNvPicPr>
            <a:picLocks noChangeAspect="1"/>
          </p:cNvPicPr>
          <p:nvPr/>
        </p:nvPicPr>
        <p:blipFill>
          <a:blip r:embed="rId2"/>
          <a:stretch>
            <a:fillRect/>
          </a:stretch>
        </p:blipFill>
        <p:spPr>
          <a:xfrm>
            <a:off x="6132513" y="552659"/>
            <a:ext cx="4983983" cy="5803691"/>
          </a:xfrm>
          <a:prstGeom prst="rect">
            <a:avLst/>
          </a:prstGeom>
        </p:spPr>
      </p:pic>
      <p:sp>
        <p:nvSpPr>
          <p:cNvPr id="7" name="TextBox 6">
            <a:extLst>
              <a:ext uri="{FF2B5EF4-FFF2-40B4-BE49-F238E27FC236}">
                <a16:creationId xmlns:a16="http://schemas.microsoft.com/office/drawing/2014/main" id="{93B8C31A-9058-D637-AEE0-37D062573145}"/>
              </a:ext>
            </a:extLst>
          </p:cNvPr>
          <p:cNvSpPr txBox="1"/>
          <p:nvPr/>
        </p:nvSpPr>
        <p:spPr>
          <a:xfrm>
            <a:off x="307310" y="470729"/>
            <a:ext cx="3189516" cy="523220"/>
          </a:xfrm>
          <a:prstGeom prst="rect">
            <a:avLst/>
          </a:prstGeom>
          <a:noFill/>
        </p:spPr>
        <p:txBody>
          <a:bodyPr wrap="square" rtlCol="0">
            <a:spAutoFit/>
          </a:bodyPr>
          <a:lstStyle/>
          <a:p>
            <a:r>
              <a:rPr lang="en-IN" sz="2800" dirty="0">
                <a:solidFill>
                  <a:schemeClr val="accent1"/>
                </a:solidFill>
                <a:latin typeface="Times New Roman" panose="02020603050405020304" pitchFamily="18" charset="0"/>
                <a:cs typeface="Times New Roman" panose="02020603050405020304" pitchFamily="18" charset="0"/>
              </a:rPr>
              <a:t>Settlement</a:t>
            </a:r>
          </a:p>
        </p:txBody>
      </p:sp>
      <p:sp>
        <p:nvSpPr>
          <p:cNvPr id="9" name="TextBox 8">
            <a:extLst>
              <a:ext uri="{FF2B5EF4-FFF2-40B4-BE49-F238E27FC236}">
                <a16:creationId xmlns:a16="http://schemas.microsoft.com/office/drawing/2014/main" id="{B2B0260C-C732-C55D-6E58-E469CA3C42D8}"/>
              </a:ext>
            </a:extLst>
          </p:cNvPr>
          <p:cNvSpPr txBox="1"/>
          <p:nvPr/>
        </p:nvSpPr>
        <p:spPr>
          <a:xfrm>
            <a:off x="307310" y="1283677"/>
            <a:ext cx="4270550" cy="1569660"/>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Settlements characterized by relatively large deformations of the pavement compared to shallow depressions.</a:t>
            </a:r>
            <a:endParaRPr lang="en-IN" sz="2400" dirty="0">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86AB21BE-6005-9606-B6FC-1625D1ED91E5}"/>
              </a:ext>
            </a:extLst>
          </p:cNvPr>
          <p:cNvSpPr/>
          <p:nvPr/>
        </p:nvSpPr>
        <p:spPr>
          <a:xfrm>
            <a:off x="8677275" y="3314700"/>
            <a:ext cx="1133475" cy="1743075"/>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33951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E96E75-57AC-042F-5059-18403F17381D}"/>
              </a:ext>
            </a:extLst>
          </p:cNvPr>
          <p:cNvSpPr>
            <a:spLocks noGrp="1"/>
          </p:cNvSpPr>
          <p:nvPr>
            <p:ph type="sldNum" sz="quarter" idx="12"/>
          </p:nvPr>
        </p:nvSpPr>
        <p:spPr/>
        <p:txBody>
          <a:bodyPr/>
          <a:lstStyle/>
          <a:p>
            <a:fld id="{514D2DD9-43E1-46A5-AB67-9993B6A18FD5}" type="slidenum">
              <a:rPr lang="en-IN" smtClean="0"/>
              <a:t>16</a:t>
            </a:fld>
            <a:endParaRPr lang="en-IN"/>
          </a:p>
        </p:txBody>
      </p:sp>
      <p:pic>
        <p:nvPicPr>
          <p:cNvPr id="3" name="Picture 2">
            <a:extLst>
              <a:ext uri="{FF2B5EF4-FFF2-40B4-BE49-F238E27FC236}">
                <a16:creationId xmlns:a16="http://schemas.microsoft.com/office/drawing/2014/main" id="{61A8C3F4-617A-7CD3-B532-998F5AA1AE79}"/>
              </a:ext>
            </a:extLst>
          </p:cNvPr>
          <p:cNvPicPr>
            <a:picLocks noChangeAspect="1"/>
          </p:cNvPicPr>
          <p:nvPr/>
        </p:nvPicPr>
        <p:blipFill>
          <a:blip r:embed="rId2"/>
          <a:stretch>
            <a:fillRect/>
          </a:stretch>
        </p:blipFill>
        <p:spPr>
          <a:xfrm>
            <a:off x="6132513" y="602901"/>
            <a:ext cx="5011109" cy="5753450"/>
          </a:xfrm>
          <a:prstGeom prst="rect">
            <a:avLst/>
          </a:prstGeom>
        </p:spPr>
      </p:pic>
      <p:sp>
        <p:nvSpPr>
          <p:cNvPr id="4" name="TextBox 3">
            <a:extLst>
              <a:ext uri="{FF2B5EF4-FFF2-40B4-BE49-F238E27FC236}">
                <a16:creationId xmlns:a16="http://schemas.microsoft.com/office/drawing/2014/main" id="{4776B222-873A-5C80-7026-6AB8F852FDFE}"/>
              </a:ext>
            </a:extLst>
          </p:cNvPr>
          <p:cNvSpPr txBox="1"/>
          <p:nvPr/>
        </p:nvSpPr>
        <p:spPr>
          <a:xfrm>
            <a:off x="258013" y="498126"/>
            <a:ext cx="4230356" cy="2000548"/>
          </a:xfrm>
          <a:prstGeom prst="rect">
            <a:avLst/>
          </a:prstGeom>
          <a:noFill/>
        </p:spPr>
        <p:txBody>
          <a:bodyPr wrap="square" rtlCol="0">
            <a:spAutoFit/>
          </a:bodyPr>
          <a:lstStyle/>
          <a:p>
            <a:r>
              <a:rPr lang="en-IN" sz="2800" dirty="0">
                <a:solidFill>
                  <a:schemeClr val="accent1"/>
                </a:solidFill>
                <a:latin typeface="Times New Roman" panose="02020603050405020304" pitchFamily="18" charset="0"/>
                <a:cs typeface="Times New Roman" panose="02020603050405020304" pitchFamily="18" charset="0"/>
              </a:rPr>
              <a:t>Causes: </a:t>
            </a:r>
            <a:endPar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Due to inadequate compaction of subgrade at corner during the construction.</a:t>
            </a:r>
          </a:p>
        </p:txBody>
      </p:sp>
    </p:spTree>
    <p:extLst>
      <p:ext uri="{BB962C8B-B14F-4D97-AF65-F5344CB8AC3E}">
        <p14:creationId xmlns:p14="http://schemas.microsoft.com/office/powerpoint/2010/main" val="1791680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58A3FF-1CD8-9F04-E439-D9BFF0A8FD5C}"/>
              </a:ext>
            </a:extLst>
          </p:cNvPr>
          <p:cNvSpPr>
            <a:spLocks noGrp="1"/>
          </p:cNvSpPr>
          <p:nvPr>
            <p:ph type="sldNum" sz="quarter" idx="12"/>
          </p:nvPr>
        </p:nvSpPr>
        <p:spPr/>
        <p:txBody>
          <a:bodyPr/>
          <a:lstStyle/>
          <a:p>
            <a:fld id="{514D2DD9-43E1-46A5-AB67-9993B6A18FD5}" type="slidenum">
              <a:rPr lang="en-IN" smtClean="0"/>
              <a:t>17</a:t>
            </a:fld>
            <a:endParaRPr lang="en-IN"/>
          </a:p>
        </p:txBody>
      </p:sp>
      <p:pic>
        <p:nvPicPr>
          <p:cNvPr id="4" name="Picture 3">
            <a:extLst>
              <a:ext uri="{FF2B5EF4-FFF2-40B4-BE49-F238E27FC236}">
                <a16:creationId xmlns:a16="http://schemas.microsoft.com/office/drawing/2014/main" id="{E1F8A042-9273-829F-3CAB-597C23C72BC9}"/>
              </a:ext>
            </a:extLst>
          </p:cNvPr>
          <p:cNvPicPr>
            <a:picLocks noChangeAspect="1"/>
          </p:cNvPicPr>
          <p:nvPr/>
        </p:nvPicPr>
        <p:blipFill>
          <a:blip r:embed="rId2"/>
          <a:stretch>
            <a:fillRect/>
          </a:stretch>
        </p:blipFill>
        <p:spPr>
          <a:xfrm>
            <a:off x="1105319" y="1617785"/>
            <a:ext cx="10068448" cy="4551904"/>
          </a:xfrm>
          <a:prstGeom prst="rect">
            <a:avLst/>
          </a:prstGeom>
        </p:spPr>
      </p:pic>
      <p:sp>
        <p:nvSpPr>
          <p:cNvPr id="5" name="TextBox 4">
            <a:extLst>
              <a:ext uri="{FF2B5EF4-FFF2-40B4-BE49-F238E27FC236}">
                <a16:creationId xmlns:a16="http://schemas.microsoft.com/office/drawing/2014/main" id="{D9514EB6-572B-2BF3-F1F0-F0C8DF5495DD}"/>
              </a:ext>
            </a:extLst>
          </p:cNvPr>
          <p:cNvSpPr txBox="1"/>
          <p:nvPr/>
        </p:nvSpPr>
        <p:spPr>
          <a:xfrm>
            <a:off x="1105319" y="432079"/>
            <a:ext cx="10068448" cy="523220"/>
          </a:xfrm>
          <a:prstGeom prst="rect">
            <a:avLst/>
          </a:prstGeom>
          <a:noFill/>
        </p:spPr>
        <p:txBody>
          <a:bodyPr wrap="square" rtlCol="0">
            <a:spAutoFit/>
          </a:bodyPr>
          <a:lstStyle/>
          <a:p>
            <a:pPr algn="ctr"/>
            <a:r>
              <a:rPr lang="en-IN" sz="2800" dirty="0">
                <a:solidFill>
                  <a:schemeClr val="accent1"/>
                </a:solidFill>
                <a:latin typeface="Times New Roman" panose="02020603050405020304" pitchFamily="18" charset="0"/>
                <a:cs typeface="Times New Roman" panose="02020603050405020304" pitchFamily="18" charset="0"/>
              </a:rPr>
              <a:t>UPHEAVEAL</a:t>
            </a:r>
          </a:p>
        </p:txBody>
      </p:sp>
    </p:spTree>
    <p:extLst>
      <p:ext uri="{BB962C8B-B14F-4D97-AF65-F5344CB8AC3E}">
        <p14:creationId xmlns:p14="http://schemas.microsoft.com/office/powerpoint/2010/main" val="182505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AF839E-6F24-D21B-A9C1-D2374097B34D}"/>
              </a:ext>
            </a:extLst>
          </p:cNvPr>
          <p:cNvSpPr>
            <a:spLocks noGrp="1"/>
          </p:cNvSpPr>
          <p:nvPr>
            <p:ph type="sldNum" sz="quarter" idx="12"/>
          </p:nvPr>
        </p:nvSpPr>
        <p:spPr/>
        <p:txBody>
          <a:bodyPr/>
          <a:lstStyle/>
          <a:p>
            <a:fld id="{514D2DD9-43E1-46A5-AB67-9993B6A18FD5}" type="slidenum">
              <a:rPr lang="en-IN" smtClean="0"/>
              <a:t>18</a:t>
            </a:fld>
            <a:endParaRPr lang="en-IN"/>
          </a:p>
        </p:txBody>
      </p:sp>
      <p:pic>
        <p:nvPicPr>
          <p:cNvPr id="4" name="Picture 3">
            <a:extLst>
              <a:ext uri="{FF2B5EF4-FFF2-40B4-BE49-F238E27FC236}">
                <a16:creationId xmlns:a16="http://schemas.microsoft.com/office/drawing/2014/main" id="{A3C37988-D951-70B2-F82C-F0C94AC79467}"/>
              </a:ext>
            </a:extLst>
          </p:cNvPr>
          <p:cNvPicPr>
            <a:picLocks noChangeAspect="1"/>
          </p:cNvPicPr>
          <p:nvPr/>
        </p:nvPicPr>
        <p:blipFill>
          <a:blip r:embed="rId2"/>
          <a:stretch>
            <a:fillRect/>
          </a:stretch>
        </p:blipFill>
        <p:spPr>
          <a:xfrm>
            <a:off x="6132513" y="235265"/>
            <a:ext cx="5607398" cy="3432384"/>
          </a:xfrm>
          <a:prstGeom prst="rect">
            <a:avLst/>
          </a:prstGeom>
        </p:spPr>
      </p:pic>
      <p:pic>
        <p:nvPicPr>
          <p:cNvPr id="10" name="Picture 9">
            <a:extLst>
              <a:ext uri="{FF2B5EF4-FFF2-40B4-BE49-F238E27FC236}">
                <a16:creationId xmlns:a16="http://schemas.microsoft.com/office/drawing/2014/main" id="{5EEE723B-F525-D1D5-892C-BD9100926857}"/>
              </a:ext>
            </a:extLst>
          </p:cNvPr>
          <p:cNvPicPr>
            <a:picLocks noChangeAspect="1"/>
          </p:cNvPicPr>
          <p:nvPr/>
        </p:nvPicPr>
        <p:blipFill>
          <a:blip r:embed="rId3"/>
          <a:stretch>
            <a:fillRect/>
          </a:stretch>
        </p:blipFill>
        <p:spPr>
          <a:xfrm>
            <a:off x="452090" y="235263"/>
            <a:ext cx="5325712" cy="3432385"/>
          </a:xfrm>
          <a:prstGeom prst="rect">
            <a:avLst/>
          </a:prstGeom>
        </p:spPr>
      </p:pic>
      <p:sp>
        <p:nvSpPr>
          <p:cNvPr id="12" name="TextBox 11">
            <a:extLst>
              <a:ext uri="{FF2B5EF4-FFF2-40B4-BE49-F238E27FC236}">
                <a16:creationId xmlns:a16="http://schemas.microsoft.com/office/drawing/2014/main" id="{A152EAAD-2B0D-CD3E-9097-31605F568FAA}"/>
              </a:ext>
            </a:extLst>
          </p:cNvPr>
          <p:cNvSpPr txBox="1"/>
          <p:nvPr/>
        </p:nvSpPr>
        <p:spPr>
          <a:xfrm>
            <a:off x="542611" y="4049486"/>
            <a:ext cx="11197300" cy="2246769"/>
          </a:xfrm>
          <a:prstGeom prst="rect">
            <a:avLst/>
          </a:prstGeom>
          <a:noFill/>
        </p:spPr>
        <p:txBody>
          <a:bodyPr wrap="square" rtlCol="0">
            <a:spAutoFit/>
          </a:bodyPr>
          <a:lstStyle/>
          <a:p>
            <a:pPr marL="457200" indent="-457200" algn="just">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Root heave, sometimes called pavement heave.</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It is </a:t>
            </a:r>
            <a:r>
              <a:rPr lang="en-US" sz="2800" b="0" i="0" dirty="0">
                <a:effectLst/>
                <a:latin typeface="Times New Roman" panose="02020603050405020304" pitchFamily="18" charset="0"/>
                <a:cs typeface="Times New Roman" panose="02020603050405020304" pitchFamily="18" charset="0"/>
              </a:rPr>
              <a:t>triggered by tree roots that do not have sufficient growing space underground.</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It is </a:t>
            </a:r>
            <a:r>
              <a:rPr lang="en-US" sz="2800" b="0" i="0" dirty="0">
                <a:effectLst/>
                <a:latin typeface="Times New Roman" panose="02020603050405020304" pitchFamily="18" charset="0"/>
                <a:cs typeface="Times New Roman" panose="02020603050405020304" pitchFamily="18" charset="0"/>
              </a:rPr>
              <a:t>caused largely by compacted soil that has been densified to provide structural stability for the overlying pavement.</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9889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5B18FA-F1E1-EBDC-0114-3F03FDB7A000}"/>
              </a:ext>
            </a:extLst>
          </p:cNvPr>
          <p:cNvSpPr>
            <a:spLocks noGrp="1"/>
          </p:cNvSpPr>
          <p:nvPr>
            <p:ph type="sldNum" sz="quarter" idx="12"/>
          </p:nvPr>
        </p:nvSpPr>
        <p:spPr/>
        <p:txBody>
          <a:bodyPr/>
          <a:lstStyle/>
          <a:p>
            <a:fld id="{514D2DD9-43E1-46A5-AB67-9993B6A18FD5}" type="slidenum">
              <a:rPr lang="en-IN" smtClean="0"/>
              <a:t>19</a:t>
            </a:fld>
            <a:endParaRPr lang="en-IN" dirty="0"/>
          </a:p>
        </p:txBody>
      </p:sp>
      <p:pic>
        <p:nvPicPr>
          <p:cNvPr id="4" name="Picture 3">
            <a:extLst>
              <a:ext uri="{FF2B5EF4-FFF2-40B4-BE49-F238E27FC236}">
                <a16:creationId xmlns:a16="http://schemas.microsoft.com/office/drawing/2014/main" id="{4547B831-A85D-E9D0-03F1-3A9D29950BB0}"/>
              </a:ext>
            </a:extLst>
          </p:cNvPr>
          <p:cNvPicPr>
            <a:picLocks noChangeAspect="1"/>
          </p:cNvPicPr>
          <p:nvPr/>
        </p:nvPicPr>
        <p:blipFill>
          <a:blip r:embed="rId2"/>
          <a:stretch>
            <a:fillRect/>
          </a:stretch>
        </p:blipFill>
        <p:spPr>
          <a:xfrm>
            <a:off x="6132513" y="563736"/>
            <a:ext cx="4992687" cy="5694189"/>
          </a:xfrm>
          <a:prstGeom prst="rect">
            <a:avLst/>
          </a:prstGeom>
        </p:spPr>
      </p:pic>
      <p:sp>
        <p:nvSpPr>
          <p:cNvPr id="5" name="TextBox 4">
            <a:extLst>
              <a:ext uri="{FF2B5EF4-FFF2-40B4-BE49-F238E27FC236}">
                <a16:creationId xmlns:a16="http://schemas.microsoft.com/office/drawing/2014/main" id="{3FC66C38-E20D-3068-C23F-DAED70E48636}"/>
              </a:ext>
            </a:extLst>
          </p:cNvPr>
          <p:cNvSpPr txBox="1"/>
          <p:nvPr/>
        </p:nvSpPr>
        <p:spPr>
          <a:xfrm>
            <a:off x="247650" y="468486"/>
            <a:ext cx="5000625" cy="3908762"/>
          </a:xfrm>
          <a:prstGeom prst="rect">
            <a:avLst/>
          </a:prstGeom>
          <a:noFill/>
        </p:spPr>
        <p:txBody>
          <a:bodyPr wrap="square" rtlCol="0">
            <a:spAutoFit/>
          </a:bodyPr>
          <a:lstStyle/>
          <a:p>
            <a:r>
              <a:rPr lang="en-IN" sz="2800" dirty="0">
                <a:solidFill>
                  <a:schemeClr val="accent1"/>
                </a:solidFill>
                <a:latin typeface="Times New Roman" panose="02020603050405020304" pitchFamily="18" charset="0"/>
                <a:cs typeface="Times New Roman" panose="02020603050405020304" pitchFamily="18" charset="0"/>
              </a:rPr>
              <a:t>Pothole: </a:t>
            </a:r>
            <a:endPar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indent="-457200">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Small, bowl-shaped depressions in the pavement surface that penetrate all the way through the HMA layer down to the base course.</a:t>
            </a:r>
          </a:p>
          <a:p>
            <a:pPr marL="457200" indent="-457200">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They generally have sharp edges and vertical sides near the top of the hole.</a:t>
            </a:r>
          </a:p>
          <a:p>
            <a:endParaRPr lang="en-US" sz="28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9260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56C12-C50F-144B-E1CC-F5B5F0850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529" y="270812"/>
            <a:ext cx="8721968" cy="6243351"/>
          </a:xfrm>
          <a:prstGeom prst="rect">
            <a:avLst/>
          </a:prstGeom>
        </p:spPr>
      </p:pic>
      <p:sp>
        <p:nvSpPr>
          <p:cNvPr id="5" name="Slide Number Placeholder 4">
            <a:extLst>
              <a:ext uri="{FF2B5EF4-FFF2-40B4-BE49-F238E27FC236}">
                <a16:creationId xmlns:a16="http://schemas.microsoft.com/office/drawing/2014/main" id="{5B55D3F8-04F9-886D-32A0-3070A544F524}"/>
              </a:ext>
            </a:extLst>
          </p:cNvPr>
          <p:cNvSpPr>
            <a:spLocks noGrp="1"/>
          </p:cNvSpPr>
          <p:nvPr>
            <p:ph type="sldNum" sz="quarter" idx="12"/>
          </p:nvPr>
        </p:nvSpPr>
        <p:spPr/>
        <p:txBody>
          <a:bodyPr/>
          <a:lstStyle/>
          <a:p>
            <a:fld id="{514D2DD9-43E1-46A5-AB67-9993B6A18FD5}" type="slidenum">
              <a:rPr lang="en-IN" smtClean="0"/>
              <a:t>2</a:t>
            </a:fld>
            <a:endParaRPr lang="en-IN"/>
          </a:p>
        </p:txBody>
      </p:sp>
      <p:sp>
        <p:nvSpPr>
          <p:cNvPr id="4" name="Rectangle: Rounded Corners 3">
            <a:extLst>
              <a:ext uri="{FF2B5EF4-FFF2-40B4-BE49-F238E27FC236}">
                <a16:creationId xmlns:a16="http://schemas.microsoft.com/office/drawing/2014/main" id="{B7482BC6-3EAF-6FE3-C993-08C2B1802825}"/>
              </a:ext>
            </a:extLst>
          </p:cNvPr>
          <p:cNvSpPr/>
          <p:nvPr/>
        </p:nvSpPr>
        <p:spPr>
          <a:xfrm>
            <a:off x="4079631" y="3295859"/>
            <a:ext cx="2672861" cy="2481943"/>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9946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74337F-FC6F-5047-AE24-B6F0554F65A1}"/>
              </a:ext>
            </a:extLst>
          </p:cNvPr>
          <p:cNvSpPr>
            <a:spLocks noGrp="1"/>
          </p:cNvSpPr>
          <p:nvPr>
            <p:ph type="sldNum" sz="quarter" idx="12"/>
          </p:nvPr>
        </p:nvSpPr>
        <p:spPr/>
        <p:txBody>
          <a:bodyPr/>
          <a:lstStyle/>
          <a:p>
            <a:fld id="{514D2DD9-43E1-46A5-AB67-9993B6A18FD5}" type="slidenum">
              <a:rPr lang="en-IN" smtClean="0"/>
              <a:t>20</a:t>
            </a:fld>
            <a:endParaRPr lang="en-IN"/>
          </a:p>
        </p:txBody>
      </p:sp>
      <p:pic>
        <p:nvPicPr>
          <p:cNvPr id="4" name="Picture 3">
            <a:extLst>
              <a:ext uri="{FF2B5EF4-FFF2-40B4-BE49-F238E27FC236}">
                <a16:creationId xmlns:a16="http://schemas.microsoft.com/office/drawing/2014/main" id="{F7C95F5E-434E-74E6-D37F-7540F4A6EA71}"/>
              </a:ext>
            </a:extLst>
          </p:cNvPr>
          <p:cNvPicPr>
            <a:picLocks noChangeAspect="1"/>
          </p:cNvPicPr>
          <p:nvPr/>
        </p:nvPicPr>
        <p:blipFill>
          <a:blip r:embed="rId2"/>
          <a:stretch>
            <a:fillRect/>
          </a:stretch>
        </p:blipFill>
        <p:spPr>
          <a:xfrm>
            <a:off x="629696" y="221064"/>
            <a:ext cx="5339025" cy="3386295"/>
          </a:xfrm>
          <a:prstGeom prst="rect">
            <a:avLst/>
          </a:prstGeom>
        </p:spPr>
      </p:pic>
      <p:pic>
        <p:nvPicPr>
          <p:cNvPr id="8" name="Picture 7">
            <a:extLst>
              <a:ext uri="{FF2B5EF4-FFF2-40B4-BE49-F238E27FC236}">
                <a16:creationId xmlns:a16="http://schemas.microsoft.com/office/drawing/2014/main" id="{8CD4C171-54D2-552E-4FBA-F22A2DDF8112}"/>
              </a:ext>
            </a:extLst>
          </p:cNvPr>
          <p:cNvPicPr>
            <a:picLocks noChangeAspect="1"/>
          </p:cNvPicPr>
          <p:nvPr/>
        </p:nvPicPr>
        <p:blipFill>
          <a:blip r:embed="rId3"/>
          <a:stretch>
            <a:fillRect/>
          </a:stretch>
        </p:blipFill>
        <p:spPr>
          <a:xfrm>
            <a:off x="6223280" y="136526"/>
            <a:ext cx="5462115" cy="3470834"/>
          </a:xfrm>
          <a:prstGeom prst="rect">
            <a:avLst/>
          </a:prstGeom>
        </p:spPr>
      </p:pic>
      <p:sp>
        <p:nvSpPr>
          <p:cNvPr id="9" name="TextBox 8">
            <a:extLst>
              <a:ext uri="{FF2B5EF4-FFF2-40B4-BE49-F238E27FC236}">
                <a16:creationId xmlns:a16="http://schemas.microsoft.com/office/drawing/2014/main" id="{DBA59E91-4934-DF6D-5779-F7D19DCFA596}"/>
              </a:ext>
            </a:extLst>
          </p:cNvPr>
          <p:cNvSpPr txBox="1"/>
          <p:nvPr/>
        </p:nvSpPr>
        <p:spPr>
          <a:xfrm>
            <a:off x="629696" y="3989196"/>
            <a:ext cx="11055699"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a:t>
            </a:r>
            <a:r>
              <a:rPr lang="en-US" sz="2400" b="0" i="0" dirty="0">
                <a:effectLst/>
                <a:latin typeface="Times New Roman" panose="02020603050405020304" pitchFamily="18" charset="0"/>
                <a:cs typeface="Times New Roman" panose="02020603050405020304" pitchFamily="18" charset="0"/>
              </a:rPr>
              <a:t>otholes are the end result of </a:t>
            </a:r>
            <a:r>
              <a:rPr lang="en-US" sz="2400" b="0" i="0" u="none" strike="noStrike"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fatigue cracking</a:t>
            </a:r>
            <a:r>
              <a:rPr lang="en-US" sz="2400" b="0" i="0" dirty="0">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As fatigue cracking becomes severe, the interconnected cracks create small chunks of pavement, which can be dislodged as vehicles drive over them</a:t>
            </a:r>
            <a:r>
              <a:rPr lang="en-US" b="0" i="0" dirty="0">
                <a:effectLst/>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3837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C86EB0-C3D4-A72F-D15F-DE89391FF867}"/>
              </a:ext>
            </a:extLst>
          </p:cNvPr>
          <p:cNvSpPr>
            <a:spLocks noGrp="1"/>
          </p:cNvSpPr>
          <p:nvPr>
            <p:ph type="sldNum" sz="quarter" idx="12"/>
          </p:nvPr>
        </p:nvSpPr>
        <p:spPr/>
        <p:txBody>
          <a:bodyPr/>
          <a:lstStyle/>
          <a:p>
            <a:fld id="{514D2DD9-43E1-46A5-AB67-9993B6A18FD5}" type="slidenum">
              <a:rPr lang="en-IN" smtClean="0"/>
              <a:t>21</a:t>
            </a:fld>
            <a:endParaRPr lang="en-IN"/>
          </a:p>
        </p:txBody>
      </p:sp>
      <p:pic>
        <p:nvPicPr>
          <p:cNvPr id="4" name="Picture 3">
            <a:extLst>
              <a:ext uri="{FF2B5EF4-FFF2-40B4-BE49-F238E27FC236}">
                <a16:creationId xmlns:a16="http://schemas.microsoft.com/office/drawing/2014/main" id="{493A69FF-8371-560F-6831-CBCAF4E20BE2}"/>
              </a:ext>
            </a:extLst>
          </p:cNvPr>
          <p:cNvPicPr>
            <a:picLocks noChangeAspect="1"/>
          </p:cNvPicPr>
          <p:nvPr/>
        </p:nvPicPr>
        <p:blipFill>
          <a:blip r:embed="rId2"/>
          <a:stretch>
            <a:fillRect/>
          </a:stretch>
        </p:blipFill>
        <p:spPr>
          <a:xfrm>
            <a:off x="838200" y="1386673"/>
            <a:ext cx="10269414" cy="3788228"/>
          </a:xfrm>
          <a:prstGeom prst="rect">
            <a:avLst/>
          </a:prstGeom>
        </p:spPr>
      </p:pic>
      <p:sp>
        <p:nvSpPr>
          <p:cNvPr id="5" name="TextBox 4">
            <a:extLst>
              <a:ext uri="{FF2B5EF4-FFF2-40B4-BE49-F238E27FC236}">
                <a16:creationId xmlns:a16="http://schemas.microsoft.com/office/drawing/2014/main" id="{85261057-219C-B1C9-560C-047C13F84C97}"/>
              </a:ext>
            </a:extLst>
          </p:cNvPr>
          <p:cNvSpPr txBox="1"/>
          <p:nvPr/>
        </p:nvSpPr>
        <p:spPr>
          <a:xfrm>
            <a:off x="838200" y="370219"/>
            <a:ext cx="10269414" cy="523220"/>
          </a:xfrm>
          <a:prstGeom prst="rect">
            <a:avLst/>
          </a:prstGeom>
          <a:noFill/>
        </p:spPr>
        <p:txBody>
          <a:bodyPr wrap="square" rtlCol="0">
            <a:spAutoFit/>
          </a:bodyPr>
          <a:lstStyle/>
          <a:p>
            <a:r>
              <a:rPr lang="en-IN" sz="2800" b="0" i="0" dirty="0">
                <a:solidFill>
                  <a:schemeClr val="accent1"/>
                </a:solidFill>
                <a:effectLst/>
                <a:latin typeface="Times New Roman" panose="02020603050405020304" pitchFamily="18" charset="0"/>
                <a:cs typeface="Times New Roman" panose="02020603050405020304" pitchFamily="18" charset="0"/>
              </a:rPr>
              <a:t>Joint Reflection Cracking</a:t>
            </a:r>
          </a:p>
        </p:txBody>
      </p:sp>
    </p:spTree>
    <p:extLst>
      <p:ext uri="{BB962C8B-B14F-4D97-AF65-F5344CB8AC3E}">
        <p14:creationId xmlns:p14="http://schemas.microsoft.com/office/powerpoint/2010/main" val="653607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1BA50E-2390-EDA7-F67B-D58B0B731752}"/>
              </a:ext>
            </a:extLst>
          </p:cNvPr>
          <p:cNvSpPr>
            <a:spLocks noGrp="1"/>
          </p:cNvSpPr>
          <p:nvPr>
            <p:ph type="sldNum" sz="quarter" idx="12"/>
          </p:nvPr>
        </p:nvSpPr>
        <p:spPr/>
        <p:txBody>
          <a:bodyPr/>
          <a:lstStyle/>
          <a:p>
            <a:fld id="{514D2DD9-43E1-46A5-AB67-9993B6A18FD5}" type="slidenum">
              <a:rPr lang="en-IN" smtClean="0"/>
              <a:t>22</a:t>
            </a:fld>
            <a:endParaRPr lang="en-IN"/>
          </a:p>
        </p:txBody>
      </p:sp>
      <p:pic>
        <p:nvPicPr>
          <p:cNvPr id="4" name="Picture 3">
            <a:extLst>
              <a:ext uri="{FF2B5EF4-FFF2-40B4-BE49-F238E27FC236}">
                <a16:creationId xmlns:a16="http://schemas.microsoft.com/office/drawing/2014/main" id="{A1ABB605-B2C3-88D7-7949-C16299D9D2C6}"/>
              </a:ext>
            </a:extLst>
          </p:cNvPr>
          <p:cNvPicPr>
            <a:picLocks noChangeAspect="1"/>
          </p:cNvPicPr>
          <p:nvPr/>
        </p:nvPicPr>
        <p:blipFill>
          <a:blip r:embed="rId2"/>
          <a:stretch>
            <a:fillRect/>
          </a:stretch>
        </p:blipFill>
        <p:spPr>
          <a:xfrm>
            <a:off x="338922" y="110532"/>
            <a:ext cx="5659944" cy="3969099"/>
          </a:xfrm>
          <a:prstGeom prst="rect">
            <a:avLst/>
          </a:prstGeom>
        </p:spPr>
      </p:pic>
      <p:pic>
        <p:nvPicPr>
          <p:cNvPr id="6" name="Picture 5">
            <a:extLst>
              <a:ext uri="{FF2B5EF4-FFF2-40B4-BE49-F238E27FC236}">
                <a16:creationId xmlns:a16="http://schemas.microsoft.com/office/drawing/2014/main" id="{5DD122B8-E97D-35C5-8D3F-6F074BC6B855}"/>
              </a:ext>
            </a:extLst>
          </p:cNvPr>
          <p:cNvPicPr>
            <a:picLocks noChangeAspect="1"/>
          </p:cNvPicPr>
          <p:nvPr/>
        </p:nvPicPr>
        <p:blipFill>
          <a:blip r:embed="rId3"/>
          <a:stretch>
            <a:fillRect/>
          </a:stretch>
        </p:blipFill>
        <p:spPr>
          <a:xfrm>
            <a:off x="6193136" y="110532"/>
            <a:ext cx="5659942" cy="3969099"/>
          </a:xfrm>
          <a:prstGeom prst="rect">
            <a:avLst/>
          </a:prstGeom>
        </p:spPr>
      </p:pic>
      <p:sp>
        <p:nvSpPr>
          <p:cNvPr id="7" name="TextBox 6">
            <a:extLst>
              <a:ext uri="{FF2B5EF4-FFF2-40B4-BE49-F238E27FC236}">
                <a16:creationId xmlns:a16="http://schemas.microsoft.com/office/drawing/2014/main" id="{7023938B-1134-F217-F875-9612FA07D3FF}"/>
              </a:ext>
            </a:extLst>
          </p:cNvPr>
          <p:cNvSpPr txBox="1"/>
          <p:nvPr/>
        </p:nvSpPr>
        <p:spPr>
          <a:xfrm>
            <a:off x="338922" y="4491613"/>
            <a:ext cx="11514156" cy="1846659"/>
          </a:xfrm>
          <a:prstGeom prst="rect">
            <a:avLst/>
          </a:prstGeom>
          <a:noFill/>
        </p:spPr>
        <p:txBody>
          <a:bodyPr wrap="square" rtlCol="0">
            <a:spAutoFit/>
          </a:bodyPr>
          <a:lstStyle/>
          <a:p>
            <a:pPr marL="285750" indent="-285750">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Cracks in a </a:t>
            </a:r>
            <a:r>
              <a:rPr lang="en-US" sz="2400" b="0" i="0" u="none" strike="noStrike"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flexible overlay</a:t>
            </a:r>
            <a:r>
              <a:rPr lang="en-US" sz="2400" b="0" i="0" dirty="0">
                <a:effectLst/>
                <a:latin typeface="Times New Roman" panose="02020603050405020304" pitchFamily="18" charset="0"/>
                <a:cs typeface="Times New Roman" panose="02020603050405020304" pitchFamily="18" charset="0"/>
              </a:rPr>
              <a:t> of a </a:t>
            </a:r>
            <a:r>
              <a:rPr lang="en-US" sz="2400" b="0" i="0" strike="noStrike" dirty="0">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rigid pavement</a:t>
            </a:r>
            <a:r>
              <a:rPr lang="en-US" sz="2400" b="0" i="0" dirty="0">
                <a:effectLst/>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cracks occur directly over the underlying rigid pavement joints. </a:t>
            </a:r>
          </a:p>
          <a:p>
            <a:pPr marL="285750" indent="-285750">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Joint reflection cracking does not include reflection cracks that occur away from an underlying joint or from any other type of base</a:t>
            </a:r>
            <a:endParaRPr lang="en-IN"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75440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9F009F-CC20-528A-7DE0-49563ED68334}"/>
              </a:ext>
            </a:extLst>
          </p:cNvPr>
          <p:cNvSpPr>
            <a:spLocks noGrp="1"/>
          </p:cNvSpPr>
          <p:nvPr>
            <p:ph type="sldNum" sz="quarter" idx="12"/>
          </p:nvPr>
        </p:nvSpPr>
        <p:spPr/>
        <p:txBody>
          <a:bodyPr/>
          <a:lstStyle/>
          <a:p>
            <a:fld id="{514D2DD9-43E1-46A5-AB67-9993B6A18FD5}" type="slidenum">
              <a:rPr lang="en-IN" smtClean="0"/>
              <a:t>23</a:t>
            </a:fld>
            <a:endParaRPr lang="en-IN"/>
          </a:p>
        </p:txBody>
      </p:sp>
      <p:sp>
        <p:nvSpPr>
          <p:cNvPr id="5" name="Rectangle 4">
            <a:extLst>
              <a:ext uri="{FF2B5EF4-FFF2-40B4-BE49-F238E27FC236}">
                <a16:creationId xmlns:a16="http://schemas.microsoft.com/office/drawing/2014/main" id="{A7A6EA88-D1B6-5F71-3441-C3743BE78AE9}"/>
              </a:ext>
            </a:extLst>
          </p:cNvPr>
          <p:cNvSpPr/>
          <p:nvPr/>
        </p:nvSpPr>
        <p:spPr>
          <a:xfrm>
            <a:off x="3434530" y="2469158"/>
            <a:ext cx="5395965" cy="132343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8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endPar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283605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BE91E3-6C1B-33D9-5374-4113A9C11C15}"/>
              </a:ext>
            </a:extLst>
          </p:cNvPr>
          <p:cNvSpPr>
            <a:spLocks noGrp="1"/>
          </p:cNvSpPr>
          <p:nvPr>
            <p:ph type="sldNum" sz="quarter" idx="12"/>
          </p:nvPr>
        </p:nvSpPr>
        <p:spPr/>
        <p:txBody>
          <a:bodyPr/>
          <a:lstStyle/>
          <a:p>
            <a:fld id="{514D2DD9-43E1-46A5-AB67-9993B6A18FD5}" type="slidenum">
              <a:rPr lang="en-IN" smtClean="0"/>
              <a:t>3</a:t>
            </a:fld>
            <a:endParaRPr lang="en-IN"/>
          </a:p>
        </p:txBody>
      </p:sp>
      <p:pic>
        <p:nvPicPr>
          <p:cNvPr id="6" name="Picture 5">
            <a:extLst>
              <a:ext uri="{FF2B5EF4-FFF2-40B4-BE49-F238E27FC236}">
                <a16:creationId xmlns:a16="http://schemas.microsoft.com/office/drawing/2014/main" id="{3B54DBE1-3803-6E74-CC2F-9E0F9F864A1E}"/>
              </a:ext>
            </a:extLst>
          </p:cNvPr>
          <p:cNvPicPr>
            <a:picLocks noChangeAspect="1"/>
          </p:cNvPicPr>
          <p:nvPr/>
        </p:nvPicPr>
        <p:blipFill>
          <a:blip r:embed="rId2"/>
          <a:stretch>
            <a:fillRect/>
          </a:stretch>
        </p:blipFill>
        <p:spPr>
          <a:xfrm>
            <a:off x="6096001" y="542611"/>
            <a:ext cx="5047622" cy="5813739"/>
          </a:xfrm>
          <a:prstGeom prst="rect">
            <a:avLst/>
          </a:prstGeom>
        </p:spPr>
      </p:pic>
      <p:sp>
        <p:nvSpPr>
          <p:cNvPr id="9" name="TextBox 8">
            <a:extLst>
              <a:ext uri="{FF2B5EF4-FFF2-40B4-BE49-F238E27FC236}">
                <a16:creationId xmlns:a16="http://schemas.microsoft.com/office/drawing/2014/main" id="{C672FD82-A8A1-EE84-BC03-B28F812A75B8}"/>
              </a:ext>
            </a:extLst>
          </p:cNvPr>
          <p:cNvSpPr txBox="1"/>
          <p:nvPr/>
        </p:nvSpPr>
        <p:spPr>
          <a:xfrm>
            <a:off x="321546" y="470729"/>
            <a:ext cx="1676401" cy="523220"/>
          </a:xfrm>
          <a:prstGeom prst="rect">
            <a:avLst/>
          </a:prstGeom>
          <a:noFill/>
        </p:spPr>
        <p:txBody>
          <a:bodyPr wrap="square" rtlCol="0">
            <a:spAutoFit/>
          </a:bodyPr>
          <a:lstStyle/>
          <a:p>
            <a:r>
              <a:rPr lang="en-IN" sz="2800" dirty="0">
                <a:solidFill>
                  <a:schemeClr val="accent1"/>
                </a:solidFill>
                <a:latin typeface="Times New Roman" panose="02020603050405020304" pitchFamily="18" charset="0"/>
                <a:cs typeface="Times New Roman" panose="02020603050405020304" pitchFamily="18" charset="0"/>
              </a:rPr>
              <a:t>Stripping </a:t>
            </a:r>
          </a:p>
        </p:txBody>
      </p:sp>
      <p:sp>
        <p:nvSpPr>
          <p:cNvPr id="11" name="TextBox 10">
            <a:extLst>
              <a:ext uri="{FF2B5EF4-FFF2-40B4-BE49-F238E27FC236}">
                <a16:creationId xmlns:a16="http://schemas.microsoft.com/office/drawing/2014/main" id="{DE9C565D-6653-0593-6520-1BE170E88EC1}"/>
              </a:ext>
            </a:extLst>
          </p:cNvPr>
          <p:cNvSpPr txBox="1"/>
          <p:nvPr/>
        </p:nvSpPr>
        <p:spPr>
          <a:xfrm>
            <a:off x="1157235" y="1579265"/>
            <a:ext cx="3677697" cy="2552281"/>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14C7872D-BED5-1195-D7C6-D6334BA469A4}"/>
              </a:ext>
            </a:extLst>
          </p:cNvPr>
          <p:cNvSpPr txBox="1"/>
          <p:nvPr/>
        </p:nvSpPr>
        <p:spPr>
          <a:xfrm>
            <a:off x="321546" y="1189054"/>
            <a:ext cx="4340889" cy="3416320"/>
          </a:xfrm>
          <a:prstGeom prst="rect">
            <a:avLst/>
          </a:prstGeom>
          <a:noFill/>
        </p:spPr>
        <p:txBody>
          <a:bodyPr wrap="square" rtlCol="0">
            <a:spAutoFit/>
          </a:bodyPr>
          <a:lstStyle/>
          <a:p>
            <a:pPr marL="285750" indent="-285750" algn="l">
              <a:buFont typeface="Wingdings" panose="05000000000000000000" pitchFamily="2" charset="2"/>
              <a:buChar char="Ø"/>
            </a:pPr>
            <a:r>
              <a:rPr lang="en-US" sz="2400" b="0" i="0" u="none" strike="noStrike" baseline="0" dirty="0">
                <a:solidFill>
                  <a:srgbClr val="241F1F"/>
                </a:solidFill>
                <a:latin typeface="Times New Roman" panose="02020603050405020304" pitchFamily="18" charset="0"/>
                <a:cs typeface="Times New Roman" panose="02020603050405020304" pitchFamily="18" charset="0"/>
              </a:rPr>
              <a:t>This defect is characterized by the separation of bitumen film from the surfaces of the aggregate particles, due to the presence of moisture.</a:t>
            </a:r>
          </a:p>
          <a:p>
            <a:pPr marL="285750" indent="-285750" algn="l">
              <a:buFont typeface="Wingdings" panose="05000000000000000000" pitchFamily="2" charset="2"/>
              <a:buChar char="Ø"/>
            </a:pPr>
            <a:r>
              <a:rPr lang="en-US" sz="2400" b="0" i="0" u="none" strike="noStrike" baseline="0" dirty="0">
                <a:solidFill>
                  <a:srgbClr val="241F1F"/>
                </a:solidFill>
                <a:latin typeface="Times New Roman" panose="02020603050405020304" pitchFamily="18" charset="0"/>
                <a:cs typeface="Times New Roman" panose="02020603050405020304" pitchFamily="18" charset="0"/>
              </a:rPr>
              <a:t>This may lead to loss of bond between bitumen and aggregate and subsequently to loss of cohesion in mixture.</a:t>
            </a:r>
            <a:endParaRPr lang="en-IN" sz="2400" dirty="0">
              <a:latin typeface="Times New Roman" panose="02020603050405020304" pitchFamily="18" charset="0"/>
              <a:cs typeface="Times New Roman" panose="02020603050405020304" pitchFamily="18" charset="0"/>
            </a:endParaRPr>
          </a:p>
        </p:txBody>
      </p:sp>
      <p:sp>
        <p:nvSpPr>
          <p:cNvPr id="14" name="Oval 13">
            <a:extLst>
              <a:ext uri="{FF2B5EF4-FFF2-40B4-BE49-F238E27FC236}">
                <a16:creationId xmlns:a16="http://schemas.microsoft.com/office/drawing/2014/main" id="{0DFC4787-0CCD-8A73-971D-9D78D0615B2C}"/>
              </a:ext>
            </a:extLst>
          </p:cNvPr>
          <p:cNvSpPr/>
          <p:nvPr/>
        </p:nvSpPr>
        <p:spPr>
          <a:xfrm>
            <a:off x="6973556" y="2803490"/>
            <a:ext cx="2411604" cy="1557495"/>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15653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86BAA-9ED2-5FF3-55A6-D7734B9FF82B}"/>
              </a:ext>
            </a:extLst>
          </p:cNvPr>
          <p:cNvSpPr>
            <a:spLocks noGrp="1"/>
          </p:cNvSpPr>
          <p:nvPr>
            <p:ph type="sldNum" sz="quarter" idx="12"/>
          </p:nvPr>
        </p:nvSpPr>
        <p:spPr/>
        <p:txBody>
          <a:bodyPr/>
          <a:lstStyle/>
          <a:p>
            <a:fld id="{514D2DD9-43E1-46A5-AB67-9993B6A18FD5}" type="slidenum">
              <a:rPr lang="en-IN" smtClean="0"/>
              <a:t>4</a:t>
            </a:fld>
            <a:endParaRPr lang="en-IN"/>
          </a:p>
        </p:txBody>
      </p:sp>
      <p:pic>
        <p:nvPicPr>
          <p:cNvPr id="3" name="Picture 2">
            <a:extLst>
              <a:ext uri="{FF2B5EF4-FFF2-40B4-BE49-F238E27FC236}">
                <a16:creationId xmlns:a16="http://schemas.microsoft.com/office/drawing/2014/main" id="{C0990A01-D419-ECBB-A8A9-AB5324355766}"/>
              </a:ext>
            </a:extLst>
          </p:cNvPr>
          <p:cNvPicPr>
            <a:picLocks noChangeAspect="1"/>
          </p:cNvPicPr>
          <p:nvPr/>
        </p:nvPicPr>
        <p:blipFill>
          <a:blip r:embed="rId2"/>
          <a:stretch>
            <a:fillRect/>
          </a:stretch>
        </p:blipFill>
        <p:spPr>
          <a:xfrm>
            <a:off x="6132512" y="572757"/>
            <a:ext cx="4967923" cy="5783594"/>
          </a:xfrm>
          <a:prstGeom prst="rect">
            <a:avLst/>
          </a:prstGeom>
        </p:spPr>
      </p:pic>
      <p:sp>
        <p:nvSpPr>
          <p:cNvPr id="4" name="TextBox 3">
            <a:extLst>
              <a:ext uri="{FF2B5EF4-FFF2-40B4-BE49-F238E27FC236}">
                <a16:creationId xmlns:a16="http://schemas.microsoft.com/office/drawing/2014/main" id="{48C582ED-171A-4793-4298-C22DA6A7617C}"/>
              </a:ext>
            </a:extLst>
          </p:cNvPr>
          <p:cNvSpPr txBox="1"/>
          <p:nvPr/>
        </p:nvSpPr>
        <p:spPr>
          <a:xfrm>
            <a:off x="331596" y="432079"/>
            <a:ext cx="4310742" cy="4770537"/>
          </a:xfrm>
          <a:prstGeom prst="rect">
            <a:avLst/>
          </a:prstGeom>
          <a:noFill/>
        </p:spPr>
        <p:txBody>
          <a:bodyPr wrap="square" rtlCol="0">
            <a:spAutoFit/>
          </a:bodyPr>
          <a:lstStyle/>
          <a:p>
            <a:r>
              <a:rPr lang="en-IN" sz="2800" dirty="0">
                <a:solidFill>
                  <a:schemeClr val="accent1"/>
                </a:solidFill>
                <a:latin typeface="Times New Roman" panose="02020603050405020304" pitchFamily="18" charset="0"/>
                <a:cs typeface="Times New Roman" panose="02020603050405020304" pitchFamily="18" charset="0"/>
              </a:rPr>
              <a:t>Causes:</a:t>
            </a:r>
          </a:p>
          <a:p>
            <a:pPr marL="285750" indent="-285750">
              <a:buFont typeface="Wingdings" panose="05000000000000000000" pitchFamily="2" charset="2"/>
              <a:buChar char="Ø"/>
            </a:pPr>
            <a:r>
              <a:rPr lang="en-US" sz="2400" b="0" i="0" u="none" strike="noStrike" baseline="0" dirty="0">
                <a:solidFill>
                  <a:srgbClr val="241F1F"/>
                </a:solidFill>
                <a:latin typeface="Times New Roman" panose="02020603050405020304" pitchFamily="18" charset="0"/>
                <a:cs typeface="Times New Roman" panose="02020603050405020304" pitchFamily="18" charset="0"/>
              </a:rPr>
              <a:t>Presence of moisture on aggregate surface when it comes in contact with the </a:t>
            </a:r>
            <a:r>
              <a:rPr lang="en-IN" sz="2400" b="0" i="0" u="none" strike="noStrike" baseline="0" dirty="0">
                <a:solidFill>
                  <a:srgbClr val="241F1F"/>
                </a:solidFill>
                <a:latin typeface="Times New Roman" panose="02020603050405020304" pitchFamily="18" charset="0"/>
                <a:cs typeface="Times New Roman" panose="02020603050405020304" pitchFamily="18" charset="0"/>
              </a:rPr>
              <a:t>bitumen</a:t>
            </a:r>
            <a:r>
              <a:rPr lang="en-IN" sz="2400" dirty="0">
                <a:solidFill>
                  <a:srgbClr val="241F1F"/>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IN" sz="2400" dirty="0">
                <a:solidFill>
                  <a:srgbClr val="241F1F"/>
                </a:solidFill>
                <a:latin typeface="Times New Roman" panose="02020603050405020304" pitchFamily="18" charset="0"/>
                <a:cs typeface="Times New Roman" panose="02020603050405020304" pitchFamily="18" charset="0"/>
              </a:rPr>
              <a:t>As here the side drain is blocked because of which the water remains stagnant here leads to </a:t>
            </a:r>
            <a:r>
              <a:rPr lang="en-US" sz="2400" b="0" i="0" dirty="0">
                <a:effectLst/>
                <a:latin typeface="Times New Roman" panose="02020603050405020304" pitchFamily="18" charset="0"/>
                <a:cs typeface="Times New Roman" panose="02020603050405020304" pitchFamily="18" charset="0"/>
              </a:rPr>
              <a:t>loss of bond between aggregates and asphalt binder.</a:t>
            </a:r>
            <a:endParaRPr lang="en-I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sz="2400" dirty="0">
              <a:solidFill>
                <a:srgbClr val="241F1F"/>
              </a:solidFill>
              <a:latin typeface="Arial" panose="020B0604020202020204" pitchFamily="34" charset="0"/>
            </a:endParaRPr>
          </a:p>
          <a:p>
            <a:pPr marL="285750" indent="-285750">
              <a:buFont typeface="Wingdings" panose="05000000000000000000" pitchFamily="2" charset="2"/>
              <a:buChar char="Ø"/>
            </a:pPr>
            <a:endParaRPr lang="en-IN" dirty="0">
              <a:solidFill>
                <a:srgbClr val="241F1F"/>
              </a:solidFill>
              <a:latin typeface="Arial" panose="020B0604020202020204" pitchFamily="34" charset="0"/>
            </a:endParaRPr>
          </a:p>
          <a:p>
            <a:pPr marL="285750" indent="-285750">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4700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89911A-1976-6FAE-232E-951B8FB84214}"/>
              </a:ext>
            </a:extLst>
          </p:cNvPr>
          <p:cNvSpPr>
            <a:spLocks noGrp="1"/>
          </p:cNvSpPr>
          <p:nvPr>
            <p:ph type="sldNum" sz="quarter" idx="12"/>
          </p:nvPr>
        </p:nvSpPr>
        <p:spPr/>
        <p:txBody>
          <a:bodyPr/>
          <a:lstStyle/>
          <a:p>
            <a:fld id="{514D2DD9-43E1-46A5-AB67-9993B6A18FD5}" type="slidenum">
              <a:rPr lang="en-IN" smtClean="0"/>
              <a:t>5</a:t>
            </a:fld>
            <a:endParaRPr lang="en-IN"/>
          </a:p>
        </p:txBody>
      </p:sp>
      <p:pic>
        <p:nvPicPr>
          <p:cNvPr id="6" name="Picture 5">
            <a:extLst>
              <a:ext uri="{FF2B5EF4-FFF2-40B4-BE49-F238E27FC236}">
                <a16:creationId xmlns:a16="http://schemas.microsoft.com/office/drawing/2014/main" id="{E30B2E18-7BE9-ED51-A093-734D17DF5E46}"/>
              </a:ext>
            </a:extLst>
          </p:cNvPr>
          <p:cNvPicPr>
            <a:picLocks noChangeAspect="1"/>
          </p:cNvPicPr>
          <p:nvPr/>
        </p:nvPicPr>
        <p:blipFill>
          <a:blip r:embed="rId2"/>
          <a:stretch>
            <a:fillRect/>
          </a:stretch>
        </p:blipFill>
        <p:spPr>
          <a:xfrm>
            <a:off x="6132512" y="572755"/>
            <a:ext cx="4991013" cy="5783595"/>
          </a:xfrm>
          <a:prstGeom prst="rect">
            <a:avLst/>
          </a:prstGeom>
        </p:spPr>
      </p:pic>
      <p:sp>
        <p:nvSpPr>
          <p:cNvPr id="8" name="TextBox 7">
            <a:extLst>
              <a:ext uri="{FF2B5EF4-FFF2-40B4-BE49-F238E27FC236}">
                <a16:creationId xmlns:a16="http://schemas.microsoft.com/office/drawing/2014/main" id="{0B3617C0-A902-9BE1-9DFC-7FF644806F03}"/>
              </a:ext>
            </a:extLst>
          </p:cNvPr>
          <p:cNvSpPr txBox="1"/>
          <p:nvPr/>
        </p:nvSpPr>
        <p:spPr>
          <a:xfrm>
            <a:off x="316522" y="470729"/>
            <a:ext cx="1681426" cy="523220"/>
          </a:xfrm>
          <a:prstGeom prst="rect">
            <a:avLst/>
          </a:prstGeom>
          <a:noFill/>
        </p:spPr>
        <p:txBody>
          <a:bodyPr wrap="square" rtlCol="0">
            <a:spAutoFit/>
          </a:bodyPr>
          <a:lstStyle/>
          <a:p>
            <a:r>
              <a:rPr lang="en-IN" sz="2800" dirty="0">
                <a:solidFill>
                  <a:schemeClr val="accent1"/>
                </a:solidFill>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CD695A5E-0819-23DD-1F90-9E8D67747940}"/>
              </a:ext>
            </a:extLst>
          </p:cNvPr>
          <p:cNvSpPr txBox="1"/>
          <p:nvPr/>
        </p:nvSpPr>
        <p:spPr>
          <a:xfrm>
            <a:off x="316521" y="470729"/>
            <a:ext cx="3119177" cy="523220"/>
          </a:xfrm>
          <a:prstGeom prst="rect">
            <a:avLst/>
          </a:prstGeom>
          <a:noFill/>
        </p:spPr>
        <p:txBody>
          <a:bodyPr wrap="square" rtlCol="0">
            <a:spAutoFit/>
          </a:bodyPr>
          <a:lstStyle/>
          <a:p>
            <a:r>
              <a:rPr lang="en-IN" sz="2800" dirty="0">
                <a:solidFill>
                  <a:schemeClr val="accent1"/>
                </a:solidFill>
                <a:latin typeface="Times New Roman" panose="02020603050405020304" pitchFamily="18" charset="0"/>
                <a:cs typeface="Times New Roman" panose="02020603050405020304" pitchFamily="18" charset="0"/>
              </a:rPr>
              <a:t>Alligator Cracking </a:t>
            </a:r>
          </a:p>
        </p:txBody>
      </p:sp>
      <p:sp>
        <p:nvSpPr>
          <p:cNvPr id="10" name="TextBox 9">
            <a:extLst>
              <a:ext uri="{FF2B5EF4-FFF2-40B4-BE49-F238E27FC236}">
                <a16:creationId xmlns:a16="http://schemas.microsoft.com/office/drawing/2014/main" id="{5F50DB48-AE51-E3C3-3678-549B2A1BCB07}"/>
              </a:ext>
            </a:extLst>
          </p:cNvPr>
          <p:cNvSpPr txBox="1"/>
          <p:nvPr/>
        </p:nvSpPr>
        <p:spPr>
          <a:xfrm>
            <a:off x="316521" y="1224840"/>
            <a:ext cx="4345914" cy="2677656"/>
          </a:xfrm>
          <a:prstGeom prst="rect">
            <a:avLst/>
          </a:prstGeom>
          <a:noFill/>
        </p:spPr>
        <p:txBody>
          <a:bodyPr wrap="square" rtlCol="0">
            <a:spAutoFit/>
          </a:bodyPr>
          <a:lstStyle/>
          <a:p>
            <a:pPr marL="342900" indent="-342900" algn="l">
              <a:buFont typeface="Wingdings" panose="05000000000000000000" pitchFamily="2" charset="2"/>
              <a:buChar char="Ø"/>
            </a:pPr>
            <a:r>
              <a:rPr lang="en-US" sz="2400" b="0" i="0" u="none" strike="noStrike" baseline="0" dirty="0">
                <a:solidFill>
                  <a:srgbClr val="241F1F"/>
                </a:solidFill>
                <a:latin typeface="Times New Roman" panose="02020603050405020304" pitchFamily="18" charset="0"/>
                <a:cs typeface="Times New Roman" panose="02020603050405020304" pitchFamily="18" charset="0"/>
              </a:rPr>
              <a:t>Alligator or map cracking is characterized as a series of interconnected cracks, having small irregular blocks in pavement surface which resemble the skin of an alligator</a:t>
            </a:r>
            <a:r>
              <a:rPr lang="en-US" sz="2400" b="0" i="0" u="none" strike="noStrike" baseline="0" dirty="0">
                <a:solidFill>
                  <a:srgbClr val="241F1F"/>
                </a:solidFill>
                <a:latin typeface="ArialMT"/>
              </a:rPr>
              <a:t>.</a:t>
            </a:r>
            <a:endParaRPr lang="en-IN" sz="2400" dirty="0">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0000FC8D-615D-496C-283F-23EE5113C4E8}"/>
              </a:ext>
            </a:extLst>
          </p:cNvPr>
          <p:cNvSpPr/>
          <p:nvPr/>
        </p:nvSpPr>
        <p:spPr>
          <a:xfrm>
            <a:off x="8610601" y="3429000"/>
            <a:ext cx="1216688" cy="841549"/>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00339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305AEC-266C-CF29-4445-AC453826C4BF}"/>
              </a:ext>
            </a:extLst>
          </p:cNvPr>
          <p:cNvSpPr>
            <a:spLocks noGrp="1"/>
          </p:cNvSpPr>
          <p:nvPr>
            <p:ph type="sldNum" sz="quarter" idx="12"/>
          </p:nvPr>
        </p:nvSpPr>
        <p:spPr/>
        <p:txBody>
          <a:bodyPr/>
          <a:lstStyle/>
          <a:p>
            <a:fld id="{514D2DD9-43E1-46A5-AB67-9993B6A18FD5}" type="slidenum">
              <a:rPr lang="en-IN" smtClean="0"/>
              <a:t>6</a:t>
            </a:fld>
            <a:endParaRPr lang="en-IN"/>
          </a:p>
        </p:txBody>
      </p:sp>
      <p:pic>
        <p:nvPicPr>
          <p:cNvPr id="4" name="Picture 3">
            <a:extLst>
              <a:ext uri="{FF2B5EF4-FFF2-40B4-BE49-F238E27FC236}">
                <a16:creationId xmlns:a16="http://schemas.microsoft.com/office/drawing/2014/main" id="{C284926D-768F-A5AF-1534-90CDC9DC574F}"/>
              </a:ext>
            </a:extLst>
          </p:cNvPr>
          <p:cNvPicPr>
            <a:picLocks noChangeAspect="1"/>
          </p:cNvPicPr>
          <p:nvPr/>
        </p:nvPicPr>
        <p:blipFill>
          <a:blip r:embed="rId2"/>
          <a:stretch>
            <a:fillRect/>
          </a:stretch>
        </p:blipFill>
        <p:spPr>
          <a:xfrm>
            <a:off x="6096000" y="562707"/>
            <a:ext cx="5017477" cy="5793643"/>
          </a:xfrm>
          <a:prstGeom prst="rect">
            <a:avLst/>
          </a:prstGeom>
        </p:spPr>
      </p:pic>
      <p:sp>
        <p:nvSpPr>
          <p:cNvPr id="5" name="TextBox 4">
            <a:extLst>
              <a:ext uri="{FF2B5EF4-FFF2-40B4-BE49-F238E27FC236}">
                <a16:creationId xmlns:a16="http://schemas.microsoft.com/office/drawing/2014/main" id="{782CBC2A-49C5-BF7B-C83D-51790640EBF6}"/>
              </a:ext>
            </a:extLst>
          </p:cNvPr>
          <p:cNvSpPr txBox="1"/>
          <p:nvPr/>
        </p:nvSpPr>
        <p:spPr>
          <a:xfrm>
            <a:off x="277585" y="429358"/>
            <a:ext cx="4267197" cy="6801862"/>
          </a:xfrm>
          <a:prstGeom prst="rect">
            <a:avLst/>
          </a:prstGeom>
          <a:noFill/>
        </p:spPr>
        <p:txBody>
          <a:bodyPr wrap="square" rtlCol="0">
            <a:spAutoFit/>
          </a:bodyPr>
          <a:lstStyle/>
          <a:p>
            <a:r>
              <a:rPr lang="en-IN" sz="2800" dirty="0">
                <a:solidFill>
                  <a:schemeClr val="accent1"/>
                </a:solidFill>
                <a:latin typeface="Times New Roman" panose="02020603050405020304" pitchFamily="18" charset="0"/>
                <a:cs typeface="Times New Roman" panose="02020603050405020304" pitchFamily="18" charset="0"/>
              </a:rPr>
              <a:t>Causes:</a:t>
            </a:r>
          </a:p>
          <a:p>
            <a:pPr marL="285750" indent="-285750" algn="l">
              <a:buFont typeface="Wingdings" panose="05000000000000000000" pitchFamily="2" charset="2"/>
              <a:buChar char="Ø"/>
            </a:pPr>
            <a:r>
              <a:rPr lang="en-US" sz="2400" b="0" i="0" u="none" strike="noStrike" baseline="0" dirty="0">
                <a:solidFill>
                  <a:srgbClr val="241F1F"/>
                </a:solidFill>
                <a:latin typeface="Times New Roman" panose="02020603050405020304" pitchFamily="18" charset="0"/>
                <a:cs typeface="Times New Roman" panose="02020603050405020304" pitchFamily="18" charset="0"/>
              </a:rPr>
              <a:t>Weakening of sub-grade or lower layers of the pavement due to ingress of excessive moisture to pavement and saturation.</a:t>
            </a:r>
          </a:p>
          <a:p>
            <a:pPr marL="285750" indent="-285750" algn="l">
              <a:buFont typeface="Wingdings" panose="05000000000000000000" pitchFamily="2" charset="2"/>
              <a:buChar char="Ø"/>
            </a:pPr>
            <a:r>
              <a:rPr lang="en-US" sz="2400" b="0" i="0" u="none" strike="noStrike" baseline="0" dirty="0">
                <a:solidFill>
                  <a:srgbClr val="241F1F"/>
                </a:solidFill>
                <a:latin typeface="Times New Roman" panose="02020603050405020304" pitchFamily="18" charset="0"/>
                <a:cs typeface="Times New Roman" panose="02020603050405020304" pitchFamily="18" charset="0"/>
              </a:rPr>
              <a:t>These cracks initiate at the bottom of the asphalt pavement within the flexible system due to tensile strains.</a:t>
            </a:r>
          </a:p>
          <a:p>
            <a:pPr marL="285750" indent="-285750" algn="l">
              <a:buFont typeface="Wingdings" panose="05000000000000000000" pitchFamily="2" charset="2"/>
              <a:buChar char="Ø"/>
            </a:pPr>
            <a:r>
              <a:rPr lang="en-US" sz="2400" dirty="0">
                <a:solidFill>
                  <a:srgbClr val="241F1F"/>
                </a:solidFill>
                <a:latin typeface="Times New Roman" panose="02020603050405020304" pitchFamily="18" charset="0"/>
                <a:cs typeface="Times New Roman" panose="02020603050405020304" pitchFamily="18" charset="0"/>
              </a:rPr>
              <a:t>With repeated traffic loadings, the cracks initiated at propagate upward to the road surface through DBM and then Bituminous concrete courses.</a:t>
            </a:r>
            <a:endParaRPr lang="en-US" sz="2400" b="0" i="0" u="none" strike="noStrike" baseline="0" dirty="0">
              <a:solidFill>
                <a:srgbClr val="241F1F"/>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endParaRPr lang="en-US" sz="2400" b="0" i="0" u="none" strike="noStrike" baseline="0" dirty="0">
              <a:solidFill>
                <a:srgbClr val="241F1F"/>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1313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AA7A6A-E9E8-6235-F4C9-EE3EC4D5F0C8}"/>
              </a:ext>
            </a:extLst>
          </p:cNvPr>
          <p:cNvSpPr>
            <a:spLocks noGrp="1"/>
          </p:cNvSpPr>
          <p:nvPr>
            <p:ph type="sldNum" sz="quarter" idx="12"/>
          </p:nvPr>
        </p:nvSpPr>
        <p:spPr/>
        <p:txBody>
          <a:bodyPr/>
          <a:lstStyle/>
          <a:p>
            <a:fld id="{514D2DD9-43E1-46A5-AB67-9993B6A18FD5}" type="slidenum">
              <a:rPr lang="en-IN" smtClean="0"/>
              <a:t>7</a:t>
            </a:fld>
            <a:endParaRPr lang="en-IN"/>
          </a:p>
        </p:txBody>
      </p:sp>
      <p:pic>
        <p:nvPicPr>
          <p:cNvPr id="4" name="Picture 3">
            <a:extLst>
              <a:ext uri="{FF2B5EF4-FFF2-40B4-BE49-F238E27FC236}">
                <a16:creationId xmlns:a16="http://schemas.microsoft.com/office/drawing/2014/main" id="{56A9C724-1EBA-0A81-3C2C-CE7740F1E43D}"/>
              </a:ext>
            </a:extLst>
          </p:cNvPr>
          <p:cNvPicPr>
            <a:picLocks noChangeAspect="1"/>
          </p:cNvPicPr>
          <p:nvPr/>
        </p:nvPicPr>
        <p:blipFill>
          <a:blip r:embed="rId2"/>
          <a:stretch>
            <a:fillRect/>
          </a:stretch>
        </p:blipFill>
        <p:spPr>
          <a:xfrm>
            <a:off x="6132513" y="572755"/>
            <a:ext cx="5041254" cy="5783595"/>
          </a:xfrm>
          <a:prstGeom prst="rect">
            <a:avLst/>
          </a:prstGeom>
        </p:spPr>
      </p:pic>
      <p:sp>
        <p:nvSpPr>
          <p:cNvPr id="5" name="TextBox 4">
            <a:extLst>
              <a:ext uri="{FF2B5EF4-FFF2-40B4-BE49-F238E27FC236}">
                <a16:creationId xmlns:a16="http://schemas.microsoft.com/office/drawing/2014/main" id="{640FCFE9-6565-E5C7-703B-6960E4F7E4BD}"/>
              </a:ext>
            </a:extLst>
          </p:cNvPr>
          <p:cNvSpPr txBox="1"/>
          <p:nvPr/>
        </p:nvSpPr>
        <p:spPr>
          <a:xfrm>
            <a:off x="307310" y="450632"/>
            <a:ext cx="2255019" cy="523220"/>
          </a:xfrm>
          <a:prstGeom prst="rect">
            <a:avLst/>
          </a:prstGeom>
          <a:noFill/>
        </p:spPr>
        <p:txBody>
          <a:bodyPr wrap="square" rtlCol="0">
            <a:spAutoFit/>
          </a:bodyPr>
          <a:lstStyle/>
          <a:p>
            <a:r>
              <a:rPr lang="en-IN" sz="2800" dirty="0">
                <a:solidFill>
                  <a:schemeClr val="accent1"/>
                </a:solidFill>
                <a:latin typeface="Times New Roman" panose="02020603050405020304" pitchFamily="18" charset="0"/>
                <a:cs typeface="Times New Roman" panose="02020603050405020304" pitchFamily="18" charset="0"/>
              </a:rPr>
              <a:t>Ravelling </a:t>
            </a:r>
          </a:p>
        </p:txBody>
      </p:sp>
      <p:sp>
        <p:nvSpPr>
          <p:cNvPr id="6" name="TextBox 5">
            <a:extLst>
              <a:ext uri="{FF2B5EF4-FFF2-40B4-BE49-F238E27FC236}">
                <a16:creationId xmlns:a16="http://schemas.microsoft.com/office/drawing/2014/main" id="{546DC368-1C10-5B06-502B-E29A06EB4E05}"/>
              </a:ext>
            </a:extLst>
          </p:cNvPr>
          <p:cNvSpPr txBox="1"/>
          <p:nvPr/>
        </p:nvSpPr>
        <p:spPr>
          <a:xfrm>
            <a:off x="307310" y="1135463"/>
            <a:ext cx="4345077" cy="5262979"/>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Ravelling is defined as progressive separation and dissociation of fine aggregate particles and binder from the bituminous surface. Normally, fine aggregates wear away first followed by coarse aggregates.</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ravelling process generally starts from the surface downward or from the edge inward.</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Pavement surface lead to rough and jagged appearance after occurrence of ravelling.</a:t>
            </a:r>
            <a:endParaRPr lang="en-IN" sz="2400" dirty="0">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AB2F07B0-A66B-2A79-D321-ABE927150E89}"/>
              </a:ext>
            </a:extLst>
          </p:cNvPr>
          <p:cNvSpPr/>
          <p:nvPr/>
        </p:nvSpPr>
        <p:spPr>
          <a:xfrm>
            <a:off x="6772590" y="3114990"/>
            <a:ext cx="2964264" cy="18288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13193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F4B8D8-8A08-AAEE-D66A-0773981E6AA6}"/>
              </a:ext>
            </a:extLst>
          </p:cNvPr>
          <p:cNvSpPr>
            <a:spLocks noGrp="1"/>
          </p:cNvSpPr>
          <p:nvPr>
            <p:ph type="sldNum" sz="quarter" idx="12"/>
          </p:nvPr>
        </p:nvSpPr>
        <p:spPr/>
        <p:txBody>
          <a:bodyPr/>
          <a:lstStyle/>
          <a:p>
            <a:fld id="{514D2DD9-43E1-46A5-AB67-9993B6A18FD5}" type="slidenum">
              <a:rPr lang="en-IN" smtClean="0"/>
              <a:t>8</a:t>
            </a:fld>
            <a:endParaRPr lang="en-IN"/>
          </a:p>
        </p:txBody>
      </p:sp>
      <p:pic>
        <p:nvPicPr>
          <p:cNvPr id="4" name="Picture 3">
            <a:extLst>
              <a:ext uri="{FF2B5EF4-FFF2-40B4-BE49-F238E27FC236}">
                <a16:creationId xmlns:a16="http://schemas.microsoft.com/office/drawing/2014/main" id="{94669CF0-5B69-7A96-7F04-5A9DE4EF3185}"/>
              </a:ext>
            </a:extLst>
          </p:cNvPr>
          <p:cNvPicPr>
            <a:picLocks noChangeAspect="1"/>
          </p:cNvPicPr>
          <p:nvPr/>
        </p:nvPicPr>
        <p:blipFill>
          <a:blip r:embed="rId2"/>
          <a:stretch>
            <a:fillRect/>
          </a:stretch>
        </p:blipFill>
        <p:spPr>
          <a:xfrm>
            <a:off x="6132514" y="562708"/>
            <a:ext cx="4970916" cy="5793642"/>
          </a:xfrm>
          <a:prstGeom prst="rect">
            <a:avLst/>
          </a:prstGeom>
        </p:spPr>
      </p:pic>
      <p:sp>
        <p:nvSpPr>
          <p:cNvPr id="5" name="TextBox 4">
            <a:extLst>
              <a:ext uri="{FF2B5EF4-FFF2-40B4-BE49-F238E27FC236}">
                <a16:creationId xmlns:a16="http://schemas.microsoft.com/office/drawing/2014/main" id="{59171229-FCF9-B899-C1D5-056162E364EB}"/>
              </a:ext>
            </a:extLst>
          </p:cNvPr>
          <p:cNvSpPr txBox="1"/>
          <p:nvPr/>
        </p:nvSpPr>
        <p:spPr>
          <a:xfrm>
            <a:off x="250581" y="444116"/>
            <a:ext cx="4240404" cy="3754874"/>
          </a:xfrm>
          <a:prstGeom prst="rect">
            <a:avLst/>
          </a:prstGeom>
          <a:noFill/>
        </p:spPr>
        <p:txBody>
          <a:bodyPr wrap="square" rtlCol="0">
            <a:spAutoFit/>
          </a:bodyPr>
          <a:lstStyle/>
          <a:p>
            <a:r>
              <a:rPr lang="en-IN" sz="2800" dirty="0">
                <a:solidFill>
                  <a:schemeClr val="accent1"/>
                </a:solidFill>
                <a:latin typeface="Times New Roman" panose="02020603050405020304" pitchFamily="18" charset="0"/>
                <a:cs typeface="Times New Roman" panose="02020603050405020304" pitchFamily="18" charset="0"/>
              </a:rPr>
              <a:t>Causes</a:t>
            </a:r>
            <a:endParaRPr lang="en-IN"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Ravelling occurs due to lack of sufficient cohesion within the asphalt mix due to low in-place density or inadequate binder content.</a:t>
            </a:r>
          </a:p>
          <a:p>
            <a:pPr marL="285750" indent="-28575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Here Ravelling is caused by the action of water and it causes stripping of bitumen.</a:t>
            </a:r>
          </a:p>
          <a:p>
            <a:pPr marL="285750" indent="-285750">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5382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AA8967-EEA9-11D6-4CC8-D38477192FD4}"/>
              </a:ext>
            </a:extLst>
          </p:cNvPr>
          <p:cNvSpPr>
            <a:spLocks noGrp="1"/>
          </p:cNvSpPr>
          <p:nvPr>
            <p:ph type="sldNum" sz="quarter" idx="12"/>
          </p:nvPr>
        </p:nvSpPr>
        <p:spPr/>
        <p:txBody>
          <a:bodyPr/>
          <a:lstStyle/>
          <a:p>
            <a:fld id="{514D2DD9-43E1-46A5-AB67-9993B6A18FD5}" type="slidenum">
              <a:rPr lang="en-IN" smtClean="0"/>
              <a:t>9</a:t>
            </a:fld>
            <a:endParaRPr lang="en-IN"/>
          </a:p>
        </p:txBody>
      </p:sp>
      <p:pic>
        <p:nvPicPr>
          <p:cNvPr id="4" name="Picture 3">
            <a:extLst>
              <a:ext uri="{FF2B5EF4-FFF2-40B4-BE49-F238E27FC236}">
                <a16:creationId xmlns:a16="http://schemas.microsoft.com/office/drawing/2014/main" id="{4A0E5823-EEFD-BCF0-69EC-76B8426551BA}"/>
              </a:ext>
            </a:extLst>
          </p:cNvPr>
          <p:cNvPicPr>
            <a:picLocks noChangeAspect="1"/>
          </p:cNvPicPr>
          <p:nvPr/>
        </p:nvPicPr>
        <p:blipFill>
          <a:blip r:embed="rId2"/>
          <a:stretch>
            <a:fillRect/>
          </a:stretch>
        </p:blipFill>
        <p:spPr>
          <a:xfrm>
            <a:off x="6132513" y="562708"/>
            <a:ext cx="5001061" cy="5793642"/>
          </a:xfrm>
          <a:prstGeom prst="rect">
            <a:avLst/>
          </a:prstGeom>
        </p:spPr>
      </p:pic>
      <p:sp>
        <p:nvSpPr>
          <p:cNvPr id="7" name="TextBox 6">
            <a:extLst>
              <a:ext uri="{FF2B5EF4-FFF2-40B4-BE49-F238E27FC236}">
                <a16:creationId xmlns:a16="http://schemas.microsoft.com/office/drawing/2014/main" id="{944551FD-2FF1-52C4-1328-64EDC642CA72}"/>
              </a:ext>
            </a:extLst>
          </p:cNvPr>
          <p:cNvSpPr txBox="1"/>
          <p:nvPr/>
        </p:nvSpPr>
        <p:spPr>
          <a:xfrm>
            <a:off x="307310" y="452672"/>
            <a:ext cx="3189516" cy="523220"/>
          </a:xfrm>
          <a:prstGeom prst="rect">
            <a:avLst/>
          </a:prstGeom>
          <a:noFill/>
        </p:spPr>
        <p:txBody>
          <a:bodyPr wrap="square" rtlCol="0">
            <a:spAutoFit/>
          </a:bodyPr>
          <a:lstStyle/>
          <a:p>
            <a:r>
              <a:rPr lang="en-IN" sz="2800" dirty="0">
                <a:solidFill>
                  <a:schemeClr val="accent1"/>
                </a:solidFill>
                <a:latin typeface="Times New Roman" panose="02020603050405020304" pitchFamily="18" charset="0"/>
                <a:cs typeface="Times New Roman" panose="02020603050405020304" pitchFamily="18" charset="0"/>
              </a:rPr>
              <a:t>Shallow depressions </a:t>
            </a:r>
          </a:p>
        </p:txBody>
      </p:sp>
      <p:sp>
        <p:nvSpPr>
          <p:cNvPr id="9" name="TextBox 8">
            <a:extLst>
              <a:ext uri="{FF2B5EF4-FFF2-40B4-BE49-F238E27FC236}">
                <a16:creationId xmlns:a16="http://schemas.microsoft.com/office/drawing/2014/main" id="{D6CFDEBE-2E71-B72C-F060-16519D0F20A9}"/>
              </a:ext>
            </a:extLst>
          </p:cNvPr>
          <p:cNvSpPr txBox="1"/>
          <p:nvPr/>
        </p:nvSpPr>
        <p:spPr>
          <a:xfrm>
            <a:off x="307310" y="1296237"/>
            <a:ext cx="4240404" cy="4585871"/>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Shallow depressions are isolated low areas of limited size, dipping about 25 mm or more below the profile, where water will normally become stagnant.</a:t>
            </a:r>
          </a:p>
          <a:p>
            <a:endParaRPr lang="en-US" sz="2400" dirty="0">
              <a:latin typeface="Times New Roman" panose="02020603050405020304" pitchFamily="18" charset="0"/>
              <a:cs typeface="Times New Roman" panose="02020603050405020304" pitchFamily="18" charset="0"/>
            </a:endParaRPr>
          </a:p>
          <a:p>
            <a:r>
              <a:rPr lang="en-IN" sz="2800" dirty="0">
                <a:solidFill>
                  <a:schemeClr val="accent1"/>
                </a:solidFill>
                <a:latin typeface="Times New Roman" panose="02020603050405020304" pitchFamily="18" charset="0"/>
                <a:cs typeface="Times New Roman" panose="02020603050405020304" pitchFamily="18" charset="0"/>
              </a:rPr>
              <a:t>Causes:</a:t>
            </a:r>
          </a:p>
          <a:p>
            <a:r>
              <a:rPr lang="en-US" sz="2400" dirty="0">
                <a:latin typeface="Times New Roman" panose="02020603050405020304" pitchFamily="18" charset="0"/>
                <a:cs typeface="Times New Roman" panose="02020603050405020304" pitchFamily="18" charset="0"/>
              </a:rPr>
              <a:t>Subgrade settlement resulting from inadequate compaction during construction.</a:t>
            </a:r>
          </a:p>
          <a:p>
            <a:pPr marL="285750" indent="-285750">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8F898712-782B-CE45-651B-B9E66FEC241A}"/>
              </a:ext>
            </a:extLst>
          </p:cNvPr>
          <p:cNvSpPr/>
          <p:nvPr/>
        </p:nvSpPr>
        <p:spPr>
          <a:xfrm>
            <a:off x="7526215" y="2421653"/>
            <a:ext cx="1527350" cy="109527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850844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857</TotalTime>
  <Words>665</Words>
  <Application>Microsoft Office PowerPoint</Application>
  <PresentationFormat>Widescreen</PresentationFormat>
  <Paragraphs>89</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ArialMT</vt:lpstr>
      <vt:lpstr>Calibri</vt:lpstr>
      <vt:lpstr>Calibri Light</vt:lpstr>
      <vt:lpstr>Georgia</vt:lpstr>
      <vt:lpstr>Times New Roman</vt:lpstr>
      <vt:lpstr>Wingdings</vt:lpstr>
      <vt:lpstr>Office Theme</vt:lpstr>
      <vt:lpstr>CE 623 Pavement Evaluation, Rehabilitation and Maintenance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 623 Pavement Evaluation, Rehabilitation and Maintenance</dc:title>
  <dc:creator>Harischandra Chouryal</dc:creator>
  <cp:lastModifiedBy>Harischandra Chouryal</cp:lastModifiedBy>
  <cp:revision>4</cp:revision>
  <dcterms:modified xsi:type="dcterms:W3CDTF">2024-02-13T05:18:51Z</dcterms:modified>
</cp:coreProperties>
</file>